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7" r:id="rId3"/>
    <p:sldId id="258" r:id="rId4"/>
    <p:sldId id="266" r:id="rId5"/>
    <p:sldId id="267" r:id="rId6"/>
    <p:sldId id="281" r:id="rId7"/>
    <p:sldId id="264" r:id="rId8"/>
    <p:sldId id="279" r:id="rId9"/>
    <p:sldId id="280" r:id="rId10"/>
    <p:sldId id="282" r:id="rId11"/>
    <p:sldId id="265" r:id="rId12"/>
    <p:sldId id="262" r:id="rId13"/>
    <p:sldId id="268" r:id="rId14"/>
    <p:sldId id="269" r:id="rId15"/>
    <p:sldId id="272" r:id="rId16"/>
    <p:sldId id="283" r:id="rId17"/>
    <p:sldId id="284" r:id="rId18"/>
    <p:sldId id="285" r:id="rId19"/>
    <p:sldId id="286" r:id="rId20"/>
    <p:sldId id="287" r:id="rId21"/>
    <p:sldId id="288" r:id="rId22"/>
    <p:sldId id="289" r:id="rId23"/>
    <p:sldId id="290" r:id="rId24"/>
    <p:sldId id="291" r:id="rId25"/>
    <p:sldId id="293" r:id="rId26"/>
    <p:sldId id="292" r:id="rId27"/>
    <p:sldId id="294" r:id="rId28"/>
  </p:sldIdLst>
  <p:sldSz cx="9144000" cy="6858000" type="screen4x3"/>
  <p:notesSz cx="6858000" cy="9144000"/>
  <p:defaultTextStyle>
    <a:defPPr>
      <a:defRPr lang="sr-Latn-R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1247F"/>
    <a:srgbClr val="C3348E"/>
    <a:srgbClr val="C8BFE7"/>
    <a:srgbClr val="FEED01"/>
    <a:srgbClr val="FF95D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606" autoAdjust="0"/>
    <p:restoredTop sz="94613" autoAdjust="0"/>
  </p:normalViewPr>
  <p:slideViewPr>
    <p:cSldViewPr>
      <p:cViewPr>
        <p:scale>
          <a:sx n="66" d="100"/>
          <a:sy n="66" d="100"/>
        </p:scale>
        <p:origin x="-936" y="-282"/>
      </p:cViewPr>
      <p:guideLst>
        <p:guide orient="horz" pos="2160"/>
        <p:guide pos="2880"/>
      </p:guideLst>
    </p:cSldViewPr>
  </p:slideViewPr>
  <p:notesTextViewPr>
    <p:cViewPr>
      <p:scale>
        <a:sx n="1" d="1"/>
        <a:sy n="1" d="1"/>
      </p:scale>
      <p:origin x="0" y="0"/>
    </p:cViewPr>
  </p:notesTextViewPr>
  <p:sorterViewPr>
    <p:cViewPr>
      <p:scale>
        <a:sx n="100" d="100"/>
        <a:sy n="100" d="100"/>
      </p:scale>
      <p:origin x="0" y="520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hr-H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4A4B4EC-F2EC-4E07-92A0-A309175C8A0B}" type="datetimeFigureOut">
              <a:rPr lang="hr-HR" smtClean="0"/>
              <a:pPr/>
              <a:t>3.5.2020.</a:t>
            </a:fld>
            <a:endParaRPr lang="hr-H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hr-H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r-H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hr-H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764F529-6ADF-4D63-9B13-E65CEE854D2F}" type="slidenum">
              <a:rPr lang="hr-HR" smtClean="0"/>
              <a:pPr/>
              <a:t>‹#›</a:t>
            </a:fld>
            <a:endParaRPr lang="hr-HR"/>
          </a:p>
        </p:txBody>
      </p:sp>
    </p:spTree>
    <p:extLst>
      <p:ext uri="{BB962C8B-B14F-4D97-AF65-F5344CB8AC3E}">
        <p14:creationId xmlns:p14="http://schemas.microsoft.com/office/powerpoint/2010/main" val="34103111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hr-HR" dirty="0"/>
          </a:p>
        </p:txBody>
      </p:sp>
      <p:sp>
        <p:nvSpPr>
          <p:cNvPr id="4" name="Slide Number Placeholder 3"/>
          <p:cNvSpPr>
            <a:spLocks noGrp="1"/>
          </p:cNvSpPr>
          <p:nvPr>
            <p:ph type="sldNum" sz="quarter" idx="10"/>
          </p:nvPr>
        </p:nvSpPr>
        <p:spPr/>
        <p:txBody>
          <a:bodyPr/>
          <a:lstStyle/>
          <a:p>
            <a:fld id="{1764F529-6ADF-4D63-9B13-E65CEE854D2F}" type="slidenum">
              <a:rPr lang="hr-HR" smtClean="0"/>
              <a:pPr/>
              <a:t>2</a:t>
            </a:fld>
            <a:endParaRPr lang="hr-HR"/>
          </a:p>
        </p:txBody>
      </p:sp>
    </p:spTree>
    <p:extLst>
      <p:ext uri="{BB962C8B-B14F-4D97-AF65-F5344CB8AC3E}">
        <p14:creationId xmlns:p14="http://schemas.microsoft.com/office/powerpoint/2010/main" val="20340660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hr-HR" dirty="0"/>
          </a:p>
        </p:txBody>
      </p:sp>
      <p:sp>
        <p:nvSpPr>
          <p:cNvPr id="4" name="Slide Number Placeholder 3"/>
          <p:cNvSpPr>
            <a:spLocks noGrp="1"/>
          </p:cNvSpPr>
          <p:nvPr>
            <p:ph type="sldNum" sz="quarter" idx="10"/>
          </p:nvPr>
        </p:nvSpPr>
        <p:spPr/>
        <p:txBody>
          <a:bodyPr/>
          <a:lstStyle/>
          <a:p>
            <a:fld id="{1764F529-6ADF-4D63-9B13-E65CEE854D2F}" type="slidenum">
              <a:rPr lang="hr-HR" smtClean="0"/>
              <a:pPr/>
              <a:t>4</a:t>
            </a:fld>
            <a:endParaRPr lang="hr-HR"/>
          </a:p>
        </p:txBody>
      </p:sp>
    </p:spTree>
    <p:extLst>
      <p:ext uri="{BB962C8B-B14F-4D97-AF65-F5344CB8AC3E}">
        <p14:creationId xmlns:p14="http://schemas.microsoft.com/office/powerpoint/2010/main" val="32396570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hr-H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hr-HR"/>
          </a:p>
        </p:txBody>
      </p:sp>
      <p:sp>
        <p:nvSpPr>
          <p:cNvPr id="4" name="Date Placeholder 3"/>
          <p:cNvSpPr>
            <a:spLocks noGrp="1"/>
          </p:cNvSpPr>
          <p:nvPr>
            <p:ph type="dt" sz="half" idx="10"/>
          </p:nvPr>
        </p:nvSpPr>
        <p:spPr/>
        <p:txBody>
          <a:bodyPr/>
          <a:lstStyle/>
          <a:p>
            <a:fld id="{6F1DCB05-E4E1-4496-AC6E-5BD140FD94FF}" type="datetimeFigureOut">
              <a:rPr lang="hr-HR" smtClean="0"/>
              <a:pPr/>
              <a:t>3.5.2020.</a:t>
            </a:fld>
            <a:endParaRPr lang="hr-HR"/>
          </a:p>
        </p:txBody>
      </p:sp>
      <p:sp>
        <p:nvSpPr>
          <p:cNvPr id="5" name="Footer Placeholder 4"/>
          <p:cNvSpPr>
            <a:spLocks noGrp="1"/>
          </p:cNvSpPr>
          <p:nvPr>
            <p:ph type="ftr" sz="quarter" idx="11"/>
          </p:nvPr>
        </p:nvSpPr>
        <p:spPr/>
        <p:txBody>
          <a:bodyPr/>
          <a:lstStyle/>
          <a:p>
            <a:endParaRPr lang="hr-HR"/>
          </a:p>
        </p:txBody>
      </p:sp>
      <p:sp>
        <p:nvSpPr>
          <p:cNvPr id="6" name="Slide Number Placeholder 5"/>
          <p:cNvSpPr>
            <a:spLocks noGrp="1"/>
          </p:cNvSpPr>
          <p:nvPr>
            <p:ph type="sldNum" sz="quarter" idx="12"/>
          </p:nvPr>
        </p:nvSpPr>
        <p:spPr/>
        <p:txBody>
          <a:bodyPr/>
          <a:lstStyle/>
          <a:p>
            <a:fld id="{C76CC00F-6E1E-497A-91FF-C699CDD99A57}" type="slidenum">
              <a:rPr lang="hr-HR" smtClean="0"/>
              <a:pPr/>
              <a:t>‹#›</a:t>
            </a:fld>
            <a:endParaRPr lang="hr-HR"/>
          </a:p>
        </p:txBody>
      </p:sp>
    </p:spTree>
    <p:extLst>
      <p:ext uri="{BB962C8B-B14F-4D97-AF65-F5344CB8AC3E}">
        <p14:creationId xmlns:p14="http://schemas.microsoft.com/office/powerpoint/2010/main" val="42384563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r-H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r-HR"/>
          </a:p>
        </p:txBody>
      </p:sp>
      <p:sp>
        <p:nvSpPr>
          <p:cNvPr id="4" name="Date Placeholder 3"/>
          <p:cNvSpPr>
            <a:spLocks noGrp="1"/>
          </p:cNvSpPr>
          <p:nvPr>
            <p:ph type="dt" sz="half" idx="10"/>
          </p:nvPr>
        </p:nvSpPr>
        <p:spPr/>
        <p:txBody>
          <a:bodyPr/>
          <a:lstStyle/>
          <a:p>
            <a:fld id="{6F1DCB05-E4E1-4496-AC6E-5BD140FD94FF}" type="datetimeFigureOut">
              <a:rPr lang="hr-HR" smtClean="0"/>
              <a:pPr/>
              <a:t>3.5.2020.</a:t>
            </a:fld>
            <a:endParaRPr lang="hr-HR"/>
          </a:p>
        </p:txBody>
      </p:sp>
      <p:sp>
        <p:nvSpPr>
          <p:cNvPr id="5" name="Footer Placeholder 4"/>
          <p:cNvSpPr>
            <a:spLocks noGrp="1"/>
          </p:cNvSpPr>
          <p:nvPr>
            <p:ph type="ftr" sz="quarter" idx="11"/>
          </p:nvPr>
        </p:nvSpPr>
        <p:spPr/>
        <p:txBody>
          <a:bodyPr/>
          <a:lstStyle/>
          <a:p>
            <a:endParaRPr lang="hr-HR"/>
          </a:p>
        </p:txBody>
      </p:sp>
      <p:sp>
        <p:nvSpPr>
          <p:cNvPr id="6" name="Slide Number Placeholder 5"/>
          <p:cNvSpPr>
            <a:spLocks noGrp="1"/>
          </p:cNvSpPr>
          <p:nvPr>
            <p:ph type="sldNum" sz="quarter" idx="12"/>
          </p:nvPr>
        </p:nvSpPr>
        <p:spPr/>
        <p:txBody>
          <a:bodyPr/>
          <a:lstStyle/>
          <a:p>
            <a:fld id="{C76CC00F-6E1E-497A-91FF-C699CDD99A57}" type="slidenum">
              <a:rPr lang="hr-HR" smtClean="0"/>
              <a:pPr/>
              <a:t>‹#›</a:t>
            </a:fld>
            <a:endParaRPr lang="hr-HR"/>
          </a:p>
        </p:txBody>
      </p:sp>
    </p:spTree>
    <p:extLst>
      <p:ext uri="{BB962C8B-B14F-4D97-AF65-F5344CB8AC3E}">
        <p14:creationId xmlns:p14="http://schemas.microsoft.com/office/powerpoint/2010/main" val="1726739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hr-H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F1DCB05-E4E1-4496-AC6E-5BD140FD94FF}" type="datetimeFigureOut">
              <a:rPr lang="hr-HR" smtClean="0"/>
              <a:pPr/>
              <a:t>3.5.2020.</a:t>
            </a:fld>
            <a:endParaRPr lang="hr-HR"/>
          </a:p>
        </p:txBody>
      </p:sp>
      <p:sp>
        <p:nvSpPr>
          <p:cNvPr id="5" name="Footer Placeholder 4"/>
          <p:cNvSpPr>
            <a:spLocks noGrp="1"/>
          </p:cNvSpPr>
          <p:nvPr>
            <p:ph type="ftr" sz="quarter" idx="11"/>
          </p:nvPr>
        </p:nvSpPr>
        <p:spPr/>
        <p:txBody>
          <a:bodyPr/>
          <a:lstStyle/>
          <a:p>
            <a:endParaRPr lang="hr-HR"/>
          </a:p>
        </p:txBody>
      </p:sp>
      <p:sp>
        <p:nvSpPr>
          <p:cNvPr id="6" name="Slide Number Placeholder 5"/>
          <p:cNvSpPr>
            <a:spLocks noGrp="1"/>
          </p:cNvSpPr>
          <p:nvPr>
            <p:ph type="sldNum" sz="quarter" idx="12"/>
          </p:nvPr>
        </p:nvSpPr>
        <p:spPr/>
        <p:txBody>
          <a:bodyPr/>
          <a:lstStyle/>
          <a:p>
            <a:fld id="{C76CC00F-6E1E-497A-91FF-C699CDD99A57}" type="slidenum">
              <a:rPr lang="hr-HR" smtClean="0"/>
              <a:pPr/>
              <a:t>‹#›</a:t>
            </a:fld>
            <a:endParaRPr lang="hr-HR"/>
          </a:p>
        </p:txBody>
      </p:sp>
    </p:spTree>
    <p:extLst>
      <p:ext uri="{BB962C8B-B14F-4D97-AF65-F5344CB8AC3E}">
        <p14:creationId xmlns:p14="http://schemas.microsoft.com/office/powerpoint/2010/main" val="2470490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r-H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r-H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r-HR"/>
          </a:p>
        </p:txBody>
      </p:sp>
      <p:sp>
        <p:nvSpPr>
          <p:cNvPr id="5" name="Date Placeholder 4"/>
          <p:cNvSpPr>
            <a:spLocks noGrp="1"/>
          </p:cNvSpPr>
          <p:nvPr>
            <p:ph type="dt" sz="half" idx="10"/>
          </p:nvPr>
        </p:nvSpPr>
        <p:spPr/>
        <p:txBody>
          <a:bodyPr/>
          <a:lstStyle/>
          <a:p>
            <a:fld id="{6F1DCB05-E4E1-4496-AC6E-5BD140FD94FF}" type="datetimeFigureOut">
              <a:rPr lang="hr-HR" smtClean="0"/>
              <a:pPr/>
              <a:t>3.5.2020.</a:t>
            </a:fld>
            <a:endParaRPr lang="hr-HR"/>
          </a:p>
        </p:txBody>
      </p:sp>
      <p:sp>
        <p:nvSpPr>
          <p:cNvPr id="6" name="Footer Placeholder 5"/>
          <p:cNvSpPr>
            <a:spLocks noGrp="1"/>
          </p:cNvSpPr>
          <p:nvPr>
            <p:ph type="ftr" sz="quarter" idx="11"/>
          </p:nvPr>
        </p:nvSpPr>
        <p:spPr/>
        <p:txBody>
          <a:bodyPr/>
          <a:lstStyle/>
          <a:p>
            <a:endParaRPr lang="hr-HR"/>
          </a:p>
        </p:txBody>
      </p:sp>
      <p:sp>
        <p:nvSpPr>
          <p:cNvPr id="7" name="Slide Number Placeholder 6"/>
          <p:cNvSpPr>
            <a:spLocks noGrp="1"/>
          </p:cNvSpPr>
          <p:nvPr>
            <p:ph type="sldNum" sz="quarter" idx="12"/>
          </p:nvPr>
        </p:nvSpPr>
        <p:spPr/>
        <p:txBody>
          <a:bodyPr/>
          <a:lstStyle/>
          <a:p>
            <a:fld id="{C76CC00F-6E1E-497A-91FF-C699CDD99A57}" type="slidenum">
              <a:rPr lang="hr-HR" smtClean="0"/>
              <a:pPr/>
              <a:t>‹#›</a:t>
            </a:fld>
            <a:endParaRPr lang="hr-HR"/>
          </a:p>
        </p:txBody>
      </p:sp>
    </p:spTree>
    <p:extLst>
      <p:ext uri="{BB962C8B-B14F-4D97-AF65-F5344CB8AC3E}">
        <p14:creationId xmlns:p14="http://schemas.microsoft.com/office/powerpoint/2010/main" val="10608264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hr-H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r-H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r-HR"/>
          </a:p>
        </p:txBody>
      </p:sp>
      <p:sp>
        <p:nvSpPr>
          <p:cNvPr id="7" name="Date Placeholder 6"/>
          <p:cNvSpPr>
            <a:spLocks noGrp="1"/>
          </p:cNvSpPr>
          <p:nvPr>
            <p:ph type="dt" sz="half" idx="10"/>
          </p:nvPr>
        </p:nvSpPr>
        <p:spPr/>
        <p:txBody>
          <a:bodyPr/>
          <a:lstStyle/>
          <a:p>
            <a:fld id="{6F1DCB05-E4E1-4496-AC6E-5BD140FD94FF}" type="datetimeFigureOut">
              <a:rPr lang="hr-HR" smtClean="0"/>
              <a:pPr/>
              <a:t>3.5.2020.</a:t>
            </a:fld>
            <a:endParaRPr lang="hr-HR"/>
          </a:p>
        </p:txBody>
      </p:sp>
      <p:sp>
        <p:nvSpPr>
          <p:cNvPr id="8" name="Footer Placeholder 7"/>
          <p:cNvSpPr>
            <a:spLocks noGrp="1"/>
          </p:cNvSpPr>
          <p:nvPr>
            <p:ph type="ftr" sz="quarter" idx="11"/>
          </p:nvPr>
        </p:nvSpPr>
        <p:spPr/>
        <p:txBody>
          <a:bodyPr/>
          <a:lstStyle/>
          <a:p>
            <a:endParaRPr lang="hr-HR"/>
          </a:p>
        </p:txBody>
      </p:sp>
      <p:sp>
        <p:nvSpPr>
          <p:cNvPr id="9" name="Slide Number Placeholder 8"/>
          <p:cNvSpPr>
            <a:spLocks noGrp="1"/>
          </p:cNvSpPr>
          <p:nvPr>
            <p:ph type="sldNum" sz="quarter" idx="12"/>
          </p:nvPr>
        </p:nvSpPr>
        <p:spPr/>
        <p:txBody>
          <a:bodyPr/>
          <a:lstStyle/>
          <a:p>
            <a:fld id="{C76CC00F-6E1E-497A-91FF-C699CDD99A57}" type="slidenum">
              <a:rPr lang="hr-HR" smtClean="0"/>
              <a:pPr/>
              <a:t>‹#›</a:t>
            </a:fld>
            <a:endParaRPr lang="hr-HR"/>
          </a:p>
        </p:txBody>
      </p:sp>
    </p:spTree>
    <p:extLst>
      <p:ext uri="{BB962C8B-B14F-4D97-AF65-F5344CB8AC3E}">
        <p14:creationId xmlns:p14="http://schemas.microsoft.com/office/powerpoint/2010/main" val="27318211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r-HR"/>
          </a:p>
        </p:txBody>
      </p:sp>
      <p:sp>
        <p:nvSpPr>
          <p:cNvPr id="3" name="Date Placeholder 2"/>
          <p:cNvSpPr>
            <a:spLocks noGrp="1"/>
          </p:cNvSpPr>
          <p:nvPr>
            <p:ph type="dt" sz="half" idx="10"/>
          </p:nvPr>
        </p:nvSpPr>
        <p:spPr/>
        <p:txBody>
          <a:bodyPr/>
          <a:lstStyle/>
          <a:p>
            <a:fld id="{6F1DCB05-E4E1-4496-AC6E-5BD140FD94FF}" type="datetimeFigureOut">
              <a:rPr lang="hr-HR" smtClean="0"/>
              <a:pPr/>
              <a:t>3.5.2020.</a:t>
            </a:fld>
            <a:endParaRPr lang="hr-HR"/>
          </a:p>
        </p:txBody>
      </p:sp>
      <p:sp>
        <p:nvSpPr>
          <p:cNvPr id="4" name="Footer Placeholder 3"/>
          <p:cNvSpPr>
            <a:spLocks noGrp="1"/>
          </p:cNvSpPr>
          <p:nvPr>
            <p:ph type="ftr" sz="quarter" idx="11"/>
          </p:nvPr>
        </p:nvSpPr>
        <p:spPr/>
        <p:txBody>
          <a:bodyPr/>
          <a:lstStyle/>
          <a:p>
            <a:endParaRPr lang="hr-HR"/>
          </a:p>
        </p:txBody>
      </p:sp>
      <p:sp>
        <p:nvSpPr>
          <p:cNvPr id="5" name="Slide Number Placeholder 4"/>
          <p:cNvSpPr>
            <a:spLocks noGrp="1"/>
          </p:cNvSpPr>
          <p:nvPr>
            <p:ph type="sldNum" sz="quarter" idx="12"/>
          </p:nvPr>
        </p:nvSpPr>
        <p:spPr/>
        <p:txBody>
          <a:bodyPr/>
          <a:lstStyle/>
          <a:p>
            <a:fld id="{C76CC00F-6E1E-497A-91FF-C699CDD99A57}" type="slidenum">
              <a:rPr lang="hr-HR" smtClean="0"/>
              <a:pPr/>
              <a:t>‹#›</a:t>
            </a:fld>
            <a:endParaRPr lang="hr-HR"/>
          </a:p>
        </p:txBody>
      </p:sp>
    </p:spTree>
    <p:extLst>
      <p:ext uri="{BB962C8B-B14F-4D97-AF65-F5344CB8AC3E}">
        <p14:creationId xmlns:p14="http://schemas.microsoft.com/office/powerpoint/2010/main" val="12576106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1DCB05-E4E1-4496-AC6E-5BD140FD94FF}" type="datetimeFigureOut">
              <a:rPr lang="hr-HR" smtClean="0"/>
              <a:pPr/>
              <a:t>3.5.2020.</a:t>
            </a:fld>
            <a:endParaRPr lang="hr-HR"/>
          </a:p>
        </p:txBody>
      </p:sp>
      <p:sp>
        <p:nvSpPr>
          <p:cNvPr id="3" name="Footer Placeholder 2"/>
          <p:cNvSpPr>
            <a:spLocks noGrp="1"/>
          </p:cNvSpPr>
          <p:nvPr>
            <p:ph type="ftr" sz="quarter" idx="11"/>
          </p:nvPr>
        </p:nvSpPr>
        <p:spPr/>
        <p:txBody>
          <a:bodyPr/>
          <a:lstStyle/>
          <a:p>
            <a:endParaRPr lang="hr-HR"/>
          </a:p>
        </p:txBody>
      </p:sp>
      <p:sp>
        <p:nvSpPr>
          <p:cNvPr id="4" name="Slide Number Placeholder 3"/>
          <p:cNvSpPr>
            <a:spLocks noGrp="1"/>
          </p:cNvSpPr>
          <p:nvPr>
            <p:ph type="sldNum" sz="quarter" idx="12"/>
          </p:nvPr>
        </p:nvSpPr>
        <p:spPr/>
        <p:txBody>
          <a:bodyPr/>
          <a:lstStyle/>
          <a:p>
            <a:fld id="{C76CC00F-6E1E-497A-91FF-C699CDD99A57}" type="slidenum">
              <a:rPr lang="hr-HR" smtClean="0"/>
              <a:pPr/>
              <a:t>‹#›</a:t>
            </a:fld>
            <a:endParaRPr lang="hr-HR"/>
          </a:p>
        </p:txBody>
      </p:sp>
    </p:spTree>
    <p:extLst>
      <p:ext uri="{BB962C8B-B14F-4D97-AF65-F5344CB8AC3E}">
        <p14:creationId xmlns:p14="http://schemas.microsoft.com/office/powerpoint/2010/main" val="37228667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hr-H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r-H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F1DCB05-E4E1-4496-AC6E-5BD140FD94FF}" type="datetimeFigureOut">
              <a:rPr lang="hr-HR" smtClean="0"/>
              <a:pPr/>
              <a:t>3.5.2020.</a:t>
            </a:fld>
            <a:endParaRPr lang="hr-HR"/>
          </a:p>
        </p:txBody>
      </p:sp>
      <p:sp>
        <p:nvSpPr>
          <p:cNvPr id="6" name="Footer Placeholder 5"/>
          <p:cNvSpPr>
            <a:spLocks noGrp="1"/>
          </p:cNvSpPr>
          <p:nvPr>
            <p:ph type="ftr" sz="quarter" idx="11"/>
          </p:nvPr>
        </p:nvSpPr>
        <p:spPr/>
        <p:txBody>
          <a:bodyPr/>
          <a:lstStyle/>
          <a:p>
            <a:endParaRPr lang="hr-HR"/>
          </a:p>
        </p:txBody>
      </p:sp>
      <p:sp>
        <p:nvSpPr>
          <p:cNvPr id="7" name="Slide Number Placeholder 6"/>
          <p:cNvSpPr>
            <a:spLocks noGrp="1"/>
          </p:cNvSpPr>
          <p:nvPr>
            <p:ph type="sldNum" sz="quarter" idx="12"/>
          </p:nvPr>
        </p:nvSpPr>
        <p:spPr/>
        <p:txBody>
          <a:bodyPr/>
          <a:lstStyle/>
          <a:p>
            <a:fld id="{C76CC00F-6E1E-497A-91FF-C699CDD99A57}" type="slidenum">
              <a:rPr lang="hr-HR" smtClean="0"/>
              <a:pPr/>
              <a:t>‹#›</a:t>
            </a:fld>
            <a:endParaRPr lang="hr-HR"/>
          </a:p>
        </p:txBody>
      </p:sp>
    </p:spTree>
    <p:extLst>
      <p:ext uri="{BB962C8B-B14F-4D97-AF65-F5344CB8AC3E}">
        <p14:creationId xmlns:p14="http://schemas.microsoft.com/office/powerpoint/2010/main" val="2515522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hr-H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r-H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F1DCB05-E4E1-4496-AC6E-5BD140FD94FF}" type="datetimeFigureOut">
              <a:rPr lang="hr-HR" smtClean="0"/>
              <a:pPr/>
              <a:t>3.5.2020.</a:t>
            </a:fld>
            <a:endParaRPr lang="hr-HR"/>
          </a:p>
        </p:txBody>
      </p:sp>
      <p:sp>
        <p:nvSpPr>
          <p:cNvPr id="6" name="Footer Placeholder 5"/>
          <p:cNvSpPr>
            <a:spLocks noGrp="1"/>
          </p:cNvSpPr>
          <p:nvPr>
            <p:ph type="ftr" sz="quarter" idx="11"/>
          </p:nvPr>
        </p:nvSpPr>
        <p:spPr/>
        <p:txBody>
          <a:bodyPr/>
          <a:lstStyle/>
          <a:p>
            <a:endParaRPr lang="hr-HR"/>
          </a:p>
        </p:txBody>
      </p:sp>
      <p:sp>
        <p:nvSpPr>
          <p:cNvPr id="7" name="Slide Number Placeholder 6"/>
          <p:cNvSpPr>
            <a:spLocks noGrp="1"/>
          </p:cNvSpPr>
          <p:nvPr>
            <p:ph type="sldNum" sz="quarter" idx="12"/>
          </p:nvPr>
        </p:nvSpPr>
        <p:spPr/>
        <p:txBody>
          <a:bodyPr/>
          <a:lstStyle/>
          <a:p>
            <a:fld id="{C76CC00F-6E1E-497A-91FF-C699CDD99A57}" type="slidenum">
              <a:rPr lang="hr-HR" smtClean="0"/>
              <a:pPr/>
              <a:t>‹#›</a:t>
            </a:fld>
            <a:endParaRPr lang="hr-HR"/>
          </a:p>
        </p:txBody>
      </p:sp>
    </p:spTree>
    <p:extLst>
      <p:ext uri="{BB962C8B-B14F-4D97-AF65-F5344CB8AC3E}">
        <p14:creationId xmlns:p14="http://schemas.microsoft.com/office/powerpoint/2010/main" val="39261520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r-H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r-HR"/>
          </a:p>
        </p:txBody>
      </p:sp>
      <p:sp>
        <p:nvSpPr>
          <p:cNvPr id="4" name="Date Placeholder 3"/>
          <p:cNvSpPr>
            <a:spLocks noGrp="1"/>
          </p:cNvSpPr>
          <p:nvPr>
            <p:ph type="dt" sz="half" idx="10"/>
          </p:nvPr>
        </p:nvSpPr>
        <p:spPr/>
        <p:txBody>
          <a:bodyPr/>
          <a:lstStyle/>
          <a:p>
            <a:fld id="{6F1DCB05-E4E1-4496-AC6E-5BD140FD94FF}" type="datetimeFigureOut">
              <a:rPr lang="hr-HR" smtClean="0"/>
              <a:pPr/>
              <a:t>3.5.2020.</a:t>
            </a:fld>
            <a:endParaRPr lang="hr-HR"/>
          </a:p>
        </p:txBody>
      </p:sp>
      <p:sp>
        <p:nvSpPr>
          <p:cNvPr id="5" name="Footer Placeholder 4"/>
          <p:cNvSpPr>
            <a:spLocks noGrp="1"/>
          </p:cNvSpPr>
          <p:nvPr>
            <p:ph type="ftr" sz="quarter" idx="11"/>
          </p:nvPr>
        </p:nvSpPr>
        <p:spPr/>
        <p:txBody>
          <a:bodyPr/>
          <a:lstStyle/>
          <a:p>
            <a:endParaRPr lang="hr-HR"/>
          </a:p>
        </p:txBody>
      </p:sp>
      <p:sp>
        <p:nvSpPr>
          <p:cNvPr id="6" name="Slide Number Placeholder 5"/>
          <p:cNvSpPr>
            <a:spLocks noGrp="1"/>
          </p:cNvSpPr>
          <p:nvPr>
            <p:ph type="sldNum" sz="quarter" idx="12"/>
          </p:nvPr>
        </p:nvSpPr>
        <p:spPr/>
        <p:txBody>
          <a:bodyPr/>
          <a:lstStyle/>
          <a:p>
            <a:fld id="{C76CC00F-6E1E-497A-91FF-C699CDD99A57}" type="slidenum">
              <a:rPr lang="hr-HR" smtClean="0"/>
              <a:pPr/>
              <a:t>‹#›</a:t>
            </a:fld>
            <a:endParaRPr lang="hr-HR"/>
          </a:p>
        </p:txBody>
      </p:sp>
    </p:spTree>
    <p:extLst>
      <p:ext uri="{BB962C8B-B14F-4D97-AF65-F5344CB8AC3E}">
        <p14:creationId xmlns:p14="http://schemas.microsoft.com/office/powerpoint/2010/main" val="13183422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hr-H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r-HR"/>
          </a:p>
        </p:txBody>
      </p:sp>
      <p:sp>
        <p:nvSpPr>
          <p:cNvPr id="4" name="Date Placeholder 3"/>
          <p:cNvSpPr>
            <a:spLocks noGrp="1"/>
          </p:cNvSpPr>
          <p:nvPr>
            <p:ph type="dt" sz="half" idx="10"/>
          </p:nvPr>
        </p:nvSpPr>
        <p:spPr/>
        <p:txBody>
          <a:bodyPr/>
          <a:lstStyle/>
          <a:p>
            <a:fld id="{6F1DCB05-E4E1-4496-AC6E-5BD140FD94FF}" type="datetimeFigureOut">
              <a:rPr lang="hr-HR" smtClean="0"/>
              <a:pPr/>
              <a:t>3.5.2020.</a:t>
            </a:fld>
            <a:endParaRPr lang="hr-HR"/>
          </a:p>
        </p:txBody>
      </p:sp>
      <p:sp>
        <p:nvSpPr>
          <p:cNvPr id="5" name="Footer Placeholder 4"/>
          <p:cNvSpPr>
            <a:spLocks noGrp="1"/>
          </p:cNvSpPr>
          <p:nvPr>
            <p:ph type="ftr" sz="quarter" idx="11"/>
          </p:nvPr>
        </p:nvSpPr>
        <p:spPr/>
        <p:txBody>
          <a:bodyPr/>
          <a:lstStyle/>
          <a:p>
            <a:endParaRPr lang="hr-HR"/>
          </a:p>
        </p:txBody>
      </p:sp>
      <p:sp>
        <p:nvSpPr>
          <p:cNvPr id="6" name="Slide Number Placeholder 5"/>
          <p:cNvSpPr>
            <a:spLocks noGrp="1"/>
          </p:cNvSpPr>
          <p:nvPr>
            <p:ph type="sldNum" sz="quarter" idx="12"/>
          </p:nvPr>
        </p:nvSpPr>
        <p:spPr/>
        <p:txBody>
          <a:bodyPr/>
          <a:lstStyle/>
          <a:p>
            <a:fld id="{C76CC00F-6E1E-497A-91FF-C699CDD99A57}" type="slidenum">
              <a:rPr lang="hr-HR" smtClean="0"/>
              <a:pPr/>
              <a:t>‹#›</a:t>
            </a:fld>
            <a:endParaRPr lang="hr-HR"/>
          </a:p>
        </p:txBody>
      </p:sp>
    </p:spTree>
    <p:extLst>
      <p:ext uri="{BB962C8B-B14F-4D97-AF65-F5344CB8AC3E}">
        <p14:creationId xmlns:p14="http://schemas.microsoft.com/office/powerpoint/2010/main" val="40110636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3348E">
            <a:alpha val="10000"/>
          </a:srgb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hr-H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r-H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1DCB05-E4E1-4496-AC6E-5BD140FD94FF}" type="datetimeFigureOut">
              <a:rPr lang="hr-HR" smtClean="0"/>
              <a:pPr/>
              <a:t>3.5.2020.</a:t>
            </a:fld>
            <a:endParaRPr lang="hr-H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hr-H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6CC00F-6E1E-497A-91FF-C699CDD99A57}" type="slidenum">
              <a:rPr lang="hr-HR" smtClean="0"/>
              <a:pPr/>
              <a:t>‹#›</a:t>
            </a:fld>
            <a:endParaRPr lang="hr-HR"/>
          </a:p>
        </p:txBody>
      </p:sp>
    </p:spTree>
    <p:extLst>
      <p:ext uri="{BB962C8B-B14F-4D97-AF65-F5344CB8AC3E}">
        <p14:creationId xmlns:p14="http://schemas.microsoft.com/office/powerpoint/2010/main" val="11153089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sr-Latn-R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gif"/><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gif"/><Relationship Id="rId4" Type="http://schemas.openxmlformats.org/officeDocument/2006/relationships/image" Target="../media/image6.gif"/></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e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5.png"/><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e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 Id="rId5" Type="http://schemas.openxmlformats.org/officeDocument/2006/relationships/image" Target="../media/image13.jpe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 Id="rId5" Type="http://schemas.openxmlformats.org/officeDocument/2006/relationships/image" Target="../media/image13.jpe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 Id="rId6" Type="http://schemas.openxmlformats.org/officeDocument/2006/relationships/image" Target="../media/image17.png"/><Relationship Id="rId5" Type="http://schemas.openxmlformats.org/officeDocument/2006/relationships/image" Target="../media/image13.jpe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 Id="rId5" Type="http://schemas.openxmlformats.org/officeDocument/2006/relationships/image" Target="../media/image13.jpe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 Id="rId5" Type="http://schemas.openxmlformats.org/officeDocument/2006/relationships/image" Target="../media/image13.jpe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 Id="rId5" Type="http://schemas.openxmlformats.org/officeDocument/2006/relationships/image" Target="../media/image13.jpeg"/><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 Id="rId5" Type="http://schemas.openxmlformats.org/officeDocument/2006/relationships/image" Target="../media/image13.jpe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 Id="rId5" Type="http://schemas.openxmlformats.org/officeDocument/2006/relationships/image" Target="../media/image13.jpe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 Id="rId6" Type="http://schemas.openxmlformats.org/officeDocument/2006/relationships/image" Target="../media/image18.png"/><Relationship Id="rId5" Type="http://schemas.openxmlformats.org/officeDocument/2006/relationships/image" Target="../media/image13.jpeg"/><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gif"/><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 Id="rId5" Type="http://schemas.openxmlformats.org/officeDocument/2006/relationships/image" Target="../media/image13.jpe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635" y="2409809"/>
            <a:ext cx="8892731" cy="27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125635" y="1311537"/>
            <a:ext cx="3252942" cy="923330"/>
          </a:xfrm>
          <a:prstGeom prst="rect">
            <a:avLst/>
          </a:prstGeom>
          <a:noFill/>
        </p:spPr>
        <p:txBody>
          <a:bodyPr wrap="none" rtlCol="0">
            <a:spAutoFit/>
          </a:bodyPr>
          <a:lstStyle/>
          <a:p>
            <a:r>
              <a:rPr lang="hr-HR" sz="5400" b="1" dirty="0" smtClean="0">
                <a:solidFill>
                  <a:srgbClr val="342B85"/>
                </a:solidFill>
              </a:rPr>
              <a:t>12. svibnja</a:t>
            </a:r>
            <a:endParaRPr lang="hr-HR" sz="5400" b="1" dirty="0">
              <a:solidFill>
                <a:srgbClr val="342B85"/>
              </a:solidFill>
            </a:endParaRPr>
          </a:p>
        </p:txBody>
      </p:sp>
      <p:sp>
        <p:nvSpPr>
          <p:cNvPr id="6" name="TextBox 5"/>
          <p:cNvSpPr txBox="1"/>
          <p:nvPr/>
        </p:nvSpPr>
        <p:spPr>
          <a:xfrm>
            <a:off x="125635" y="5108991"/>
            <a:ext cx="7485447" cy="1200329"/>
          </a:xfrm>
          <a:prstGeom prst="rect">
            <a:avLst/>
          </a:prstGeom>
          <a:noFill/>
        </p:spPr>
        <p:txBody>
          <a:bodyPr wrap="none" rtlCol="0">
            <a:spAutoFit/>
          </a:bodyPr>
          <a:lstStyle/>
          <a:p>
            <a:r>
              <a:rPr lang="hr-HR" sz="3600" b="1" dirty="0" smtClean="0">
                <a:solidFill>
                  <a:srgbClr val="342B85"/>
                </a:solidFill>
              </a:rPr>
              <a:t>MEĐUNARODNI TJEDAN SESTRINSTVA</a:t>
            </a:r>
          </a:p>
          <a:p>
            <a:r>
              <a:rPr lang="hr-HR" sz="3600" b="1" dirty="0" smtClean="0">
                <a:solidFill>
                  <a:srgbClr val="342B85"/>
                </a:solidFill>
              </a:rPr>
              <a:t>05. - 12. svibnja 2020. godine</a:t>
            </a:r>
            <a:endParaRPr lang="hr-HR" sz="3600" b="1" dirty="0">
              <a:solidFill>
                <a:srgbClr val="342B85"/>
              </a:solidFill>
            </a:endParaRPr>
          </a:p>
        </p:txBody>
      </p:sp>
      <p:sp>
        <p:nvSpPr>
          <p:cNvPr id="7" name="TextBox 6"/>
          <p:cNvSpPr txBox="1"/>
          <p:nvPr/>
        </p:nvSpPr>
        <p:spPr>
          <a:xfrm>
            <a:off x="125635" y="2033358"/>
            <a:ext cx="6895990" cy="646331"/>
          </a:xfrm>
          <a:prstGeom prst="rect">
            <a:avLst/>
          </a:prstGeom>
          <a:noFill/>
        </p:spPr>
        <p:txBody>
          <a:bodyPr wrap="none" rtlCol="0">
            <a:spAutoFit/>
          </a:bodyPr>
          <a:lstStyle/>
          <a:p>
            <a:r>
              <a:rPr lang="hr-HR" sz="3600" b="1" dirty="0" smtClean="0">
                <a:solidFill>
                  <a:srgbClr val="A83882"/>
                </a:solidFill>
              </a:rPr>
              <a:t>MEĐUNARODNI DAN SESTRINSTVA</a:t>
            </a:r>
            <a:endParaRPr lang="hr-HR" sz="3600" b="1" dirty="0">
              <a:solidFill>
                <a:srgbClr val="A83882"/>
              </a:solidFill>
            </a:endParaRPr>
          </a:p>
        </p:txBody>
      </p:sp>
      <p:pic>
        <p:nvPicPr>
          <p:cNvPr id="1027" name="Picture 3"/>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139952" y="152747"/>
            <a:ext cx="5042978" cy="14040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00905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niOkvir 5">
            <a:extLst>
              <a:ext uri="{FF2B5EF4-FFF2-40B4-BE49-F238E27FC236}">
                <a16:creationId xmlns:a16="http://schemas.microsoft.com/office/drawing/2014/main" xmlns="" id="{F9401DD0-BB77-4EB4-9C34-E07A56655558}"/>
              </a:ext>
            </a:extLst>
          </p:cNvPr>
          <p:cNvSpPr txBox="1"/>
          <p:nvPr/>
        </p:nvSpPr>
        <p:spPr>
          <a:xfrm>
            <a:off x="2555776" y="412790"/>
            <a:ext cx="6660232" cy="6032421"/>
          </a:xfrm>
          <a:prstGeom prst="rect">
            <a:avLst/>
          </a:prstGeom>
          <a:noFill/>
        </p:spPr>
        <p:txBody>
          <a:bodyPr wrap="square" rtlCol="0">
            <a:spAutoFit/>
          </a:bodyPr>
          <a:lstStyle/>
          <a:p>
            <a:pPr algn="ctr"/>
            <a:r>
              <a:rPr lang="hr-HR" b="1" dirty="0">
                <a:solidFill>
                  <a:srgbClr val="31247F"/>
                </a:solidFill>
              </a:rPr>
              <a:t>PREVELI I PRILAGODILI:</a:t>
            </a:r>
          </a:p>
          <a:p>
            <a:pPr algn="ctr"/>
            <a:endParaRPr lang="hr-HR" dirty="0"/>
          </a:p>
          <a:p>
            <a:pPr algn="ctr"/>
            <a:r>
              <a:rPr lang="hr-HR" b="1" dirty="0">
                <a:solidFill>
                  <a:srgbClr val="C3348E"/>
                </a:solidFill>
                <a:effectLst>
                  <a:outerShdw blurRad="38100" dist="38100" dir="2700000" algn="tl">
                    <a:srgbClr val="000000">
                      <a:alpha val="43137"/>
                    </a:srgbClr>
                  </a:outerShdw>
                </a:effectLst>
              </a:rPr>
              <a:t>Sandro Vidmanić, mag. med. </a:t>
            </a:r>
            <a:r>
              <a:rPr lang="hr-HR" b="1" dirty="0" err="1">
                <a:solidFill>
                  <a:srgbClr val="C3348E"/>
                </a:solidFill>
                <a:effectLst>
                  <a:outerShdw blurRad="38100" dist="38100" dir="2700000" algn="tl">
                    <a:srgbClr val="000000">
                      <a:alpha val="43137"/>
                    </a:srgbClr>
                  </a:outerShdw>
                </a:effectLst>
              </a:rPr>
              <a:t>techn</a:t>
            </a:r>
            <a:r>
              <a:rPr lang="hr-HR" b="1" dirty="0">
                <a:solidFill>
                  <a:srgbClr val="C3348E"/>
                </a:solidFill>
                <a:effectLst>
                  <a:outerShdw blurRad="38100" dist="38100" dir="2700000" algn="tl">
                    <a:srgbClr val="000000">
                      <a:alpha val="43137"/>
                    </a:srgbClr>
                  </a:outerShdw>
                </a:effectLst>
              </a:rPr>
              <a:t>.</a:t>
            </a:r>
          </a:p>
          <a:p>
            <a:pPr algn="ctr"/>
            <a:r>
              <a:rPr lang="hr-HR" sz="1400" i="1" dirty="0">
                <a:solidFill>
                  <a:srgbClr val="31247F"/>
                </a:solidFill>
              </a:rPr>
              <a:t>KLINIKA ZA </a:t>
            </a:r>
            <a:r>
              <a:rPr lang="hr-HR" sz="1400" i="1" dirty="0" smtClean="0">
                <a:solidFill>
                  <a:srgbClr val="31247F"/>
                </a:solidFill>
              </a:rPr>
              <a:t>ANESTEZIOLOGIJU, INTENZIVNU MEDICINU I LIJEČENJE BOLI, KBC </a:t>
            </a:r>
            <a:r>
              <a:rPr lang="hr-HR" sz="1400" i="1" dirty="0">
                <a:solidFill>
                  <a:srgbClr val="31247F"/>
                </a:solidFill>
              </a:rPr>
              <a:t>RIJEKA</a:t>
            </a:r>
          </a:p>
          <a:p>
            <a:pPr algn="ctr"/>
            <a:r>
              <a:rPr lang="hr-HR" sz="1400" i="1" dirty="0">
                <a:solidFill>
                  <a:srgbClr val="31247F"/>
                </a:solidFill>
              </a:rPr>
              <a:t>HRVATSKO DRUŠTVO MEDICINSKIH SESTARA ANESTEZIJE, REANIMACIJE, INTENZIVNE SKRBI I TRANSFUZIJE</a:t>
            </a:r>
          </a:p>
          <a:p>
            <a:pPr algn="ctr"/>
            <a:r>
              <a:rPr lang="hr-HR" sz="1400" i="1" dirty="0">
                <a:solidFill>
                  <a:srgbClr val="31247F"/>
                </a:solidFill>
              </a:rPr>
              <a:t>SESTRINSKI EDUKATIVNI PORTAL</a:t>
            </a:r>
          </a:p>
          <a:p>
            <a:pPr algn="ctr"/>
            <a:endParaRPr lang="hr-HR" sz="1600" dirty="0"/>
          </a:p>
          <a:p>
            <a:pPr algn="ctr"/>
            <a:r>
              <a:rPr lang="hr-HR" b="1" dirty="0">
                <a:solidFill>
                  <a:srgbClr val="C3348E"/>
                </a:solidFill>
                <a:effectLst>
                  <a:outerShdw blurRad="38100" dist="38100" dir="2700000" algn="tl">
                    <a:srgbClr val="000000">
                      <a:alpha val="43137"/>
                    </a:srgbClr>
                  </a:outerShdw>
                </a:effectLst>
              </a:rPr>
              <a:t>Adriano Friganović, dipl. med. </a:t>
            </a:r>
            <a:r>
              <a:rPr lang="hr-HR" b="1" dirty="0" err="1">
                <a:solidFill>
                  <a:srgbClr val="C3348E"/>
                </a:solidFill>
                <a:effectLst>
                  <a:outerShdw blurRad="38100" dist="38100" dir="2700000" algn="tl">
                    <a:srgbClr val="000000">
                      <a:alpha val="43137"/>
                    </a:srgbClr>
                  </a:outerShdw>
                </a:effectLst>
              </a:rPr>
              <a:t>techn</a:t>
            </a:r>
            <a:r>
              <a:rPr lang="hr-HR" b="1" dirty="0">
                <a:solidFill>
                  <a:srgbClr val="C3348E"/>
                </a:solidFill>
                <a:effectLst>
                  <a:outerShdw blurRad="38100" dist="38100" dir="2700000" algn="tl">
                    <a:srgbClr val="000000">
                      <a:alpha val="43137"/>
                    </a:srgbClr>
                  </a:outerShdw>
                </a:effectLst>
              </a:rPr>
              <a:t>.</a:t>
            </a:r>
          </a:p>
          <a:p>
            <a:pPr algn="ctr"/>
            <a:r>
              <a:rPr lang="hr-HR" sz="1400" i="1" dirty="0">
                <a:solidFill>
                  <a:srgbClr val="31247F"/>
                </a:solidFill>
              </a:rPr>
              <a:t>KLINIKA ZA ANESTEZIOLOGIJU, REANIMATOLOGIJU I INTENZIVNO LIJEČENJE, KBC ZAGREB</a:t>
            </a:r>
          </a:p>
          <a:p>
            <a:pPr algn="ctr"/>
            <a:r>
              <a:rPr lang="hr-HR" sz="1400" i="1" dirty="0">
                <a:solidFill>
                  <a:srgbClr val="31247F"/>
                </a:solidFill>
              </a:rPr>
              <a:t>HRVATSKO DRUŠTVO MEDICINSKIH SESTARA ANESTEZIJE, REANIMACIJE, INTENZIVNE SKRBI I TRANSFUZIJE</a:t>
            </a:r>
          </a:p>
          <a:p>
            <a:pPr algn="ctr"/>
            <a:r>
              <a:rPr lang="hr-HR" sz="1400" i="1" dirty="0">
                <a:solidFill>
                  <a:srgbClr val="31247F"/>
                </a:solidFill>
              </a:rPr>
              <a:t>HRVATSKI NACIONALNI SAVEZ SESTRINSTVA</a:t>
            </a:r>
          </a:p>
          <a:p>
            <a:pPr algn="ctr"/>
            <a:endParaRPr lang="hr-HR" sz="1600" dirty="0"/>
          </a:p>
          <a:p>
            <a:pPr algn="ctr"/>
            <a:r>
              <a:rPr lang="hr-HR" b="1" dirty="0">
                <a:solidFill>
                  <a:srgbClr val="C3348E"/>
                </a:solidFill>
                <a:effectLst>
                  <a:outerShdw blurRad="38100" dist="38100" dir="2700000" algn="tl">
                    <a:srgbClr val="000000">
                      <a:alpha val="43137"/>
                    </a:srgbClr>
                  </a:outerShdw>
                </a:effectLst>
              </a:rPr>
              <a:t>dr. sc. Biljana Kurtović, mag. med. </a:t>
            </a:r>
            <a:r>
              <a:rPr lang="hr-HR" b="1" dirty="0" err="1">
                <a:solidFill>
                  <a:srgbClr val="C3348E"/>
                </a:solidFill>
                <a:effectLst>
                  <a:outerShdw blurRad="38100" dist="38100" dir="2700000" algn="tl">
                    <a:srgbClr val="000000">
                      <a:alpha val="43137"/>
                    </a:srgbClr>
                  </a:outerShdw>
                </a:effectLst>
              </a:rPr>
              <a:t>techn</a:t>
            </a:r>
            <a:r>
              <a:rPr lang="hr-HR" b="1" dirty="0">
                <a:solidFill>
                  <a:srgbClr val="C3348E"/>
                </a:solidFill>
                <a:effectLst>
                  <a:outerShdw blurRad="38100" dist="38100" dir="2700000" algn="tl">
                    <a:srgbClr val="000000">
                      <a:alpha val="43137"/>
                    </a:srgbClr>
                  </a:outerShdw>
                </a:effectLst>
              </a:rPr>
              <a:t>.</a:t>
            </a:r>
          </a:p>
          <a:p>
            <a:pPr algn="ctr"/>
            <a:r>
              <a:rPr lang="hr-HR" sz="1400" i="1" dirty="0">
                <a:solidFill>
                  <a:srgbClr val="31247F"/>
                </a:solidFill>
              </a:rPr>
              <a:t>ZDRAVSTVENO VELEUČILIŠTE ZAGREB</a:t>
            </a:r>
          </a:p>
          <a:p>
            <a:pPr algn="ctr"/>
            <a:r>
              <a:rPr lang="hr-HR" sz="1400" i="1" dirty="0">
                <a:solidFill>
                  <a:srgbClr val="31247F"/>
                </a:solidFill>
              </a:rPr>
              <a:t>HRVATSKI NACIONALNI SAVEZ SESTRINSTVA</a:t>
            </a:r>
          </a:p>
          <a:p>
            <a:pPr algn="ctr"/>
            <a:endParaRPr lang="hr-HR" sz="1600" dirty="0"/>
          </a:p>
          <a:p>
            <a:pPr algn="ctr"/>
            <a:r>
              <a:rPr lang="hr-HR" b="1" dirty="0">
                <a:solidFill>
                  <a:srgbClr val="C3348E"/>
                </a:solidFill>
                <a:effectLst>
                  <a:outerShdw blurRad="38100" dist="38100" dir="2700000" algn="tl">
                    <a:srgbClr val="000000">
                      <a:alpha val="43137"/>
                    </a:srgbClr>
                  </a:outerShdw>
                </a:effectLst>
              </a:rPr>
              <a:t>Cecilija Rotim, mag. med. </a:t>
            </a:r>
            <a:r>
              <a:rPr lang="hr-HR" b="1" dirty="0" err="1">
                <a:solidFill>
                  <a:srgbClr val="C3348E"/>
                </a:solidFill>
                <a:effectLst>
                  <a:outerShdw blurRad="38100" dist="38100" dir="2700000" algn="tl">
                    <a:srgbClr val="000000">
                      <a:alpha val="43137"/>
                    </a:srgbClr>
                  </a:outerShdw>
                </a:effectLst>
              </a:rPr>
              <a:t>techn</a:t>
            </a:r>
            <a:r>
              <a:rPr lang="hr-HR" b="1" dirty="0">
                <a:solidFill>
                  <a:srgbClr val="C3348E"/>
                </a:solidFill>
                <a:effectLst>
                  <a:outerShdw blurRad="38100" dist="38100" dir="2700000" algn="tl">
                    <a:srgbClr val="000000">
                      <a:alpha val="43137"/>
                    </a:srgbClr>
                  </a:outerShdw>
                </a:effectLst>
              </a:rPr>
              <a:t>.</a:t>
            </a:r>
          </a:p>
          <a:p>
            <a:pPr algn="ctr"/>
            <a:r>
              <a:rPr lang="hr-HR" sz="1400" i="1" dirty="0">
                <a:solidFill>
                  <a:srgbClr val="31247F"/>
                </a:solidFill>
              </a:rPr>
              <a:t>NASTAVNI ZAVOD ZA JAVNO ZDRAVSTVO "DR. ANDRIJA ŠTAMPAR" ZAGREB</a:t>
            </a:r>
          </a:p>
          <a:p>
            <a:pPr algn="ctr"/>
            <a:endParaRPr lang="hr-HR" sz="1600" dirty="0"/>
          </a:p>
          <a:p>
            <a:pPr algn="ctr"/>
            <a:r>
              <a:rPr lang="hr-HR" b="1" dirty="0">
                <a:solidFill>
                  <a:srgbClr val="C3348E"/>
                </a:solidFill>
                <a:effectLst>
                  <a:outerShdw blurRad="38100" dist="38100" dir="2700000" algn="tl">
                    <a:srgbClr val="000000">
                      <a:alpha val="43137"/>
                    </a:srgbClr>
                  </a:outerShdw>
                </a:effectLst>
              </a:rPr>
              <a:t>Damir </a:t>
            </a:r>
            <a:r>
              <a:rPr lang="hr-HR" b="1" dirty="0" err="1">
                <a:solidFill>
                  <a:srgbClr val="C3348E"/>
                </a:solidFill>
                <a:effectLst>
                  <a:outerShdw blurRad="38100" dist="38100" dir="2700000" algn="tl">
                    <a:srgbClr val="000000">
                      <a:alpha val="43137"/>
                    </a:srgbClr>
                  </a:outerShdw>
                </a:effectLst>
              </a:rPr>
              <a:t>Važanić</a:t>
            </a:r>
            <a:r>
              <a:rPr lang="hr-HR" b="1" dirty="0">
                <a:solidFill>
                  <a:srgbClr val="C3348E"/>
                </a:solidFill>
                <a:effectLst>
                  <a:outerShdw blurRad="38100" dist="38100" dir="2700000" algn="tl">
                    <a:srgbClr val="000000">
                      <a:alpha val="43137"/>
                    </a:srgbClr>
                  </a:outerShdw>
                </a:effectLst>
              </a:rPr>
              <a:t>, mag. med. </a:t>
            </a:r>
            <a:r>
              <a:rPr lang="hr-HR" b="1" dirty="0" err="1">
                <a:solidFill>
                  <a:srgbClr val="C3348E"/>
                </a:solidFill>
                <a:effectLst>
                  <a:outerShdw blurRad="38100" dist="38100" dir="2700000" algn="tl">
                    <a:srgbClr val="000000">
                      <a:alpha val="43137"/>
                    </a:srgbClr>
                  </a:outerShdw>
                </a:effectLst>
              </a:rPr>
              <a:t>techn</a:t>
            </a:r>
            <a:r>
              <a:rPr lang="hr-HR" b="1" dirty="0">
                <a:solidFill>
                  <a:srgbClr val="C3348E"/>
                </a:solidFill>
                <a:effectLst>
                  <a:outerShdw blurRad="38100" dist="38100" dir="2700000" algn="tl">
                    <a:srgbClr val="000000">
                      <a:alpha val="43137"/>
                    </a:srgbClr>
                  </a:outerShdw>
                </a:effectLst>
              </a:rPr>
              <a:t>.</a:t>
            </a:r>
          </a:p>
          <a:p>
            <a:pPr algn="ctr"/>
            <a:r>
              <a:rPr lang="hr-HR" sz="1400" i="1" dirty="0">
                <a:solidFill>
                  <a:srgbClr val="31247F"/>
                </a:solidFill>
              </a:rPr>
              <a:t>HRVATSKI ZAVOD ZA HITNU MEDICINU</a:t>
            </a:r>
          </a:p>
          <a:p>
            <a:pPr algn="ctr"/>
            <a:r>
              <a:rPr lang="hr-HR" sz="1400" i="1" dirty="0">
                <a:solidFill>
                  <a:srgbClr val="31247F"/>
                </a:solidFill>
              </a:rPr>
              <a:t>HRVATSKO SESTRINSKO DRUŠTVO HITNE MEDICINE</a:t>
            </a:r>
            <a:endParaRPr lang="hr-HR" sz="1600" i="1" dirty="0">
              <a:solidFill>
                <a:srgbClr val="31247F"/>
              </a:solidFill>
            </a:endParaRPr>
          </a:p>
        </p:txBody>
      </p:sp>
      <p:pic>
        <p:nvPicPr>
          <p:cNvPr id="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 y="1427987"/>
            <a:ext cx="2772000" cy="40020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5623904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alpha val="10000"/>
          </a:schemeClr>
        </a:solidFill>
        <a:effectLst/>
      </p:bgPr>
    </p:bg>
    <p:spTree>
      <p:nvGrpSpPr>
        <p:cNvPr id="1" name=""/>
        <p:cNvGrpSpPr/>
        <p:nvPr/>
      </p:nvGrpSpPr>
      <p:grpSpPr>
        <a:xfrm>
          <a:off x="0" y="0"/>
          <a:ext cx="0" cy="0"/>
          <a:chOff x="0" y="0"/>
          <a:chExt cx="0" cy="0"/>
        </a:xfrm>
      </p:grpSpPr>
      <p:pic>
        <p:nvPicPr>
          <p:cNvPr id="30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4132" y="117000"/>
            <a:ext cx="7195736" cy="66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458846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628800"/>
            <a:ext cx="3024000" cy="3024000"/>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60000" y="1628800"/>
            <a:ext cx="3024000" cy="3024000"/>
          </a:xfrm>
          <a:prstGeom prst="rect">
            <a:avLst/>
          </a:prstGeom>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20000" y="1628800"/>
            <a:ext cx="3024000" cy="3024000"/>
          </a:xfrm>
          <a:prstGeom prst="rect">
            <a:avLst/>
          </a:prstGeom>
        </p:spPr>
      </p:pic>
      <p:sp>
        <p:nvSpPr>
          <p:cNvPr id="5" name="Rectangle 4"/>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7" name="Picture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8" name="Picture 4" descr="C:\Users\SandroV\Desktop\Logo &amp; pics box\International Council of Nurses.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176674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20" name="Picture 1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22" name="Picture 4" descr="C:\Users\SandroV\Desktop\Logo &amp; pics box\International Council of Nurses.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88" y="844041"/>
            <a:ext cx="9146977" cy="45661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13435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0963"/>
            <a:ext cx="9144000" cy="70294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82374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5381625" y="2183854"/>
            <a:ext cx="3762375" cy="3981450"/>
          </a:xfrm>
          <a:prstGeom prst="rect">
            <a:avLst/>
          </a:prstGeom>
        </p:spPr>
      </p:pic>
      <p:sp>
        <p:nvSpPr>
          <p:cNvPr id="3" name="Title 2"/>
          <p:cNvSpPr>
            <a:spLocks noGrp="1"/>
          </p:cNvSpPr>
          <p:nvPr>
            <p:ph type="title"/>
          </p:nvPr>
        </p:nvSpPr>
        <p:spPr>
          <a:xfrm>
            <a:off x="457200" y="-162272"/>
            <a:ext cx="8229600" cy="1143000"/>
          </a:xfrm>
        </p:spPr>
        <p:txBody>
          <a:bodyPr/>
          <a:lstStyle/>
          <a:p>
            <a:r>
              <a:rPr lang="hr-HR" b="1" dirty="0" smtClean="0">
                <a:solidFill>
                  <a:srgbClr val="C3348E"/>
                </a:solidFill>
                <a:effectLst>
                  <a:outerShdw blurRad="38100" dist="38100" dir="2700000" algn="tl">
                    <a:srgbClr val="000000">
                      <a:alpha val="43137"/>
                    </a:srgbClr>
                  </a:outerShdw>
                </a:effectLst>
              </a:rPr>
              <a:t>Što je sestrinstvo?</a:t>
            </a:r>
            <a:endParaRPr lang="hr-HR" b="1" dirty="0">
              <a:solidFill>
                <a:srgbClr val="C3348E"/>
              </a:solidFill>
              <a:effectLst>
                <a:outerShdw blurRad="38100" dist="38100" dir="2700000" algn="tl">
                  <a:srgbClr val="000000">
                    <a:alpha val="43137"/>
                  </a:srgbClr>
                </a:outerShdw>
              </a:effectLst>
            </a:endParaRPr>
          </a:p>
        </p:txBody>
      </p:sp>
      <p:sp>
        <p:nvSpPr>
          <p:cNvPr id="4" name="Rectangle 3"/>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7" name="Picture 4" descr="C:\Users\SandroV\Desktop\Logo &amp; pics box\International Council of Nurses.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467544" y="716503"/>
            <a:ext cx="2303836" cy="1200329"/>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hr-HR" sz="7200" b="1" dirty="0" smtClean="0">
                <a:ln w="11430">
                  <a:noFill/>
                </a:ln>
                <a:solidFill>
                  <a:srgbClr val="31247F"/>
                </a:solidFill>
                <a:effectLst>
                  <a:outerShdw blurRad="50800" dist="39000" dir="5460000" algn="tl">
                    <a:srgbClr val="000000">
                      <a:alpha val="38000"/>
                    </a:srgbClr>
                  </a:outerShdw>
                </a:effectLst>
              </a:rPr>
              <a:t>2020.</a:t>
            </a:r>
            <a:endParaRPr lang="en-US" sz="7200" b="1" dirty="0">
              <a:ln w="11430">
                <a:noFill/>
              </a:ln>
              <a:solidFill>
                <a:srgbClr val="31247F"/>
              </a:solidFill>
              <a:effectLst>
                <a:outerShdw blurRad="50800" dist="39000" dir="5460000" algn="tl">
                  <a:srgbClr val="000000">
                    <a:alpha val="38000"/>
                  </a:srgbClr>
                </a:outerShdw>
              </a:effectLst>
            </a:endParaRPr>
          </a:p>
        </p:txBody>
      </p:sp>
      <p:sp>
        <p:nvSpPr>
          <p:cNvPr id="10" name="Rectangle 9"/>
          <p:cNvSpPr/>
          <p:nvPr/>
        </p:nvSpPr>
        <p:spPr>
          <a:xfrm>
            <a:off x="2627784" y="718032"/>
            <a:ext cx="6167422" cy="1198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hr-HR" sz="1200" b="1" dirty="0" smtClean="0">
                <a:solidFill>
                  <a:srgbClr val="31247F"/>
                </a:solidFill>
              </a:rPr>
              <a:t>GODINA MEDICINSKIH SESTARA/TEHNIČARA I PRIMALJA (prema SZO)</a:t>
            </a:r>
          </a:p>
          <a:p>
            <a:pPr algn="just"/>
            <a:r>
              <a:rPr lang="hr-HR" sz="1200" b="1" dirty="0" smtClean="0">
                <a:solidFill>
                  <a:srgbClr val="31247F"/>
                </a:solidFill>
              </a:rPr>
              <a:t>200-ta GODIŠNJICA ROĐENJA FLORENCE NIGHTINGALE</a:t>
            </a:r>
          </a:p>
          <a:p>
            <a:pPr algn="just"/>
            <a:r>
              <a:rPr lang="hr-HR" sz="1200" b="1" dirty="0" smtClean="0">
                <a:solidFill>
                  <a:srgbClr val="31247F"/>
                </a:solidFill>
              </a:rPr>
              <a:t>120-ta OBLJETNICA OSNIVANJA MEĐUNARODNOG VIJEĆA MEDICINSKIH SESTARA/TEHNIČARA</a:t>
            </a:r>
          </a:p>
          <a:p>
            <a:pPr algn="just"/>
            <a:r>
              <a:rPr lang="hr-HR" sz="1200" b="1" dirty="0" smtClean="0">
                <a:solidFill>
                  <a:srgbClr val="31247F"/>
                </a:solidFill>
              </a:rPr>
              <a:t>*pruža priliku za jedinstveni uvid u najveću zdravstvenu profesiju na planeti</a:t>
            </a:r>
          </a:p>
          <a:p>
            <a:pPr algn="just"/>
            <a:r>
              <a:rPr lang="hr-HR" sz="1200" b="1" dirty="0" smtClean="0">
                <a:solidFill>
                  <a:srgbClr val="31247F"/>
                </a:solidFill>
              </a:rPr>
              <a:t>*predstavlja tzv. katalizator za novi način gledanja na sestrinstvo zbog jedinstvenog</a:t>
            </a:r>
          </a:p>
          <a:p>
            <a:pPr algn="just"/>
            <a:r>
              <a:rPr lang="hr-HR" sz="1200" b="1" dirty="0" smtClean="0">
                <a:solidFill>
                  <a:srgbClr val="31247F"/>
                </a:solidFill>
              </a:rPr>
              <a:t>doprinosa kojim osigurava blagostanje svakog čovjeka na svijetu </a:t>
            </a:r>
            <a:endParaRPr lang="hr-HR" sz="1200" b="1" dirty="0">
              <a:solidFill>
                <a:srgbClr val="31247F"/>
              </a:solidFill>
            </a:endParaRPr>
          </a:p>
        </p:txBody>
      </p:sp>
      <p:sp>
        <p:nvSpPr>
          <p:cNvPr id="11" name="Rectangle 10"/>
          <p:cNvSpPr/>
          <p:nvPr/>
        </p:nvSpPr>
        <p:spPr>
          <a:xfrm>
            <a:off x="0" y="2348880"/>
            <a:ext cx="5531983" cy="33123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Tx/>
              <a:buChar char="-"/>
            </a:pPr>
            <a:r>
              <a:rPr lang="hr-HR" sz="1400" b="1" dirty="0">
                <a:solidFill>
                  <a:srgbClr val="C3348E"/>
                </a:solidFill>
              </a:rPr>
              <a:t>U</a:t>
            </a:r>
            <a:r>
              <a:rPr lang="hr-HR" sz="1400" b="1" dirty="0" smtClean="0">
                <a:solidFill>
                  <a:srgbClr val="C3348E"/>
                </a:solidFill>
              </a:rPr>
              <a:t> svijetu je preko 20 milijuna medicinskih sestara/tehničara i svaka (i) od njih ima svoju priču.</a:t>
            </a:r>
          </a:p>
          <a:p>
            <a:pPr marL="285750" indent="-285750" algn="just">
              <a:buFontTx/>
              <a:buChar char="-"/>
            </a:pPr>
            <a:r>
              <a:rPr lang="hr-HR" sz="1400" b="1" dirty="0">
                <a:solidFill>
                  <a:srgbClr val="C3348E"/>
                </a:solidFill>
              </a:rPr>
              <a:t>M</a:t>
            </a:r>
            <a:r>
              <a:rPr lang="hr-HR" sz="1400" b="1" dirty="0" smtClean="0">
                <a:solidFill>
                  <a:srgbClr val="C3348E"/>
                </a:solidFill>
              </a:rPr>
              <a:t>edicinske sestre/tehničari su prisutni u najljepšim i najtužnijim trenucima života.</a:t>
            </a:r>
          </a:p>
          <a:p>
            <a:pPr marL="285750" indent="-285750" algn="just">
              <a:buFontTx/>
              <a:buChar char="-"/>
            </a:pPr>
            <a:r>
              <a:rPr lang="hr-HR" sz="1400" b="1" dirty="0" smtClean="0">
                <a:solidFill>
                  <a:srgbClr val="C3348E"/>
                </a:solidFill>
              </a:rPr>
              <a:t>Svojim djelovanjem čuvaju zdravlje i blagostanje pojedinaca, zajednica i nacija.</a:t>
            </a:r>
          </a:p>
          <a:p>
            <a:pPr marL="285750" indent="-285750" algn="just">
              <a:buFontTx/>
              <a:buChar char="-"/>
            </a:pPr>
            <a:r>
              <a:rPr lang="hr-HR" sz="1400" b="1" dirty="0" smtClean="0">
                <a:solidFill>
                  <a:srgbClr val="C3348E"/>
                </a:solidFill>
              </a:rPr>
              <a:t>U svijetu je sestrinstvo prepoznato kao jedna od najhumanijih i najetičnijih profesija praćena povjerenjem i poštovanjem, međutim javno razumijevanje sestrinstva široko varira i često je iskrivljeno (činjenica je da vrlo malo ljudi razumije širinu uloga i odgovornosti medicinskih sestara/tehničara).</a:t>
            </a:r>
          </a:p>
          <a:p>
            <a:pPr marL="285750" indent="-285750" algn="just">
              <a:buFontTx/>
              <a:buChar char="-"/>
            </a:pPr>
            <a:r>
              <a:rPr lang="hr-HR" sz="1400" b="1" dirty="0" smtClean="0">
                <a:solidFill>
                  <a:srgbClr val="C3348E"/>
                </a:solidFill>
              </a:rPr>
              <a:t>Međunarodno vijeće medicinskih sestara/tehničara ove godine želi da se glas sestrinstva čuje diljem svijeta, da širi riječ o našoj velikoj profesiji te kako ona doprinosi blagostanju cijelog svijeta.</a:t>
            </a:r>
          </a:p>
          <a:p>
            <a:pPr marL="285750" indent="-285750" algn="just">
              <a:buFontTx/>
              <a:buChar char="-"/>
            </a:pPr>
            <a:r>
              <a:rPr lang="hr-HR" sz="1400" b="1" dirty="0" smtClean="0">
                <a:solidFill>
                  <a:srgbClr val="C3348E"/>
                </a:solidFill>
              </a:rPr>
              <a:t>Kao njegovatelji, iscjelitelji, edukatori, vođe i zagovornici, medicinske sestre/tehničari su temelj u pružanju sigurne, dohvatljive, dostupne i pristupačne skrbi.</a:t>
            </a:r>
          </a:p>
          <a:p>
            <a:pPr marL="285750" indent="-285750" algn="just">
              <a:buFontTx/>
              <a:buChar char="-"/>
            </a:pPr>
            <a:r>
              <a:rPr lang="hr-HR" sz="1400" b="1" dirty="0">
                <a:solidFill>
                  <a:srgbClr val="C3348E"/>
                </a:solidFill>
              </a:rPr>
              <a:t>I</a:t>
            </a:r>
            <a:r>
              <a:rPr lang="hr-HR" sz="1400" b="1" dirty="0" smtClean="0">
                <a:solidFill>
                  <a:srgbClr val="C3348E"/>
                </a:solidFill>
              </a:rPr>
              <a:t>skoristimo ovu godinu, koja je doista posebna, kako bi svijetu dali pogled na našu divnu, inovativnu i vitalnu profesiju.</a:t>
            </a:r>
          </a:p>
        </p:txBody>
      </p:sp>
    </p:spTree>
    <p:extLst>
      <p:ext uri="{BB962C8B-B14F-4D97-AF65-F5344CB8AC3E}">
        <p14:creationId xmlns:p14="http://schemas.microsoft.com/office/powerpoint/2010/main" val="39273329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5381625" y="2183854"/>
            <a:ext cx="3762375" cy="3981450"/>
          </a:xfrm>
          <a:prstGeom prst="rect">
            <a:avLst/>
          </a:prstGeom>
        </p:spPr>
      </p:pic>
      <p:sp>
        <p:nvSpPr>
          <p:cNvPr id="3" name="Title 2"/>
          <p:cNvSpPr>
            <a:spLocks noGrp="1"/>
          </p:cNvSpPr>
          <p:nvPr>
            <p:ph type="title"/>
          </p:nvPr>
        </p:nvSpPr>
        <p:spPr>
          <a:xfrm>
            <a:off x="457200" y="-162272"/>
            <a:ext cx="8229600" cy="1143000"/>
          </a:xfrm>
        </p:spPr>
        <p:txBody>
          <a:bodyPr/>
          <a:lstStyle/>
          <a:p>
            <a:r>
              <a:rPr lang="hr-HR" b="1" dirty="0" smtClean="0">
                <a:solidFill>
                  <a:srgbClr val="C3348E"/>
                </a:solidFill>
                <a:effectLst>
                  <a:outerShdw blurRad="38100" dist="38100" dir="2700000" algn="tl">
                    <a:srgbClr val="000000">
                      <a:alpha val="43137"/>
                    </a:srgbClr>
                  </a:outerShdw>
                </a:effectLst>
              </a:rPr>
              <a:t>Što je sestrinstvo?</a:t>
            </a:r>
            <a:endParaRPr lang="hr-HR" b="1" dirty="0">
              <a:solidFill>
                <a:srgbClr val="C3348E"/>
              </a:solidFill>
              <a:effectLst>
                <a:outerShdw blurRad="38100" dist="38100" dir="2700000" algn="tl">
                  <a:srgbClr val="000000">
                    <a:alpha val="43137"/>
                  </a:srgbClr>
                </a:outerShdw>
              </a:effectLst>
            </a:endParaRPr>
          </a:p>
        </p:txBody>
      </p:sp>
      <p:sp>
        <p:nvSpPr>
          <p:cNvPr id="4" name="Rectangle 3"/>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7" name="Picture 4" descr="C:\Users\SandroV\Desktop\Logo &amp; pics box\International Council of Nurses.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61629" y="5265304"/>
            <a:ext cx="2672878" cy="9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7504" y="548680"/>
            <a:ext cx="1271124" cy="126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p:cNvSpPr/>
          <p:nvPr/>
        </p:nvSpPr>
        <p:spPr>
          <a:xfrm>
            <a:off x="1378627" y="548680"/>
            <a:ext cx="7599657" cy="126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hr-HR" sz="1600" dirty="0" smtClean="0">
                <a:solidFill>
                  <a:srgbClr val="31247F"/>
                </a:solidFill>
              </a:rPr>
              <a:t>Međunarodno vijeće medicinskih sestara/tehničara postojanjem gotovo 50 godina prije stvaranja Ujedinjenih Naroda i Svjetske zdravstvene organizacije svojevrsno je najavilo svoj ogromni potencijal i što bi njime mogli postići.</a:t>
            </a:r>
            <a:endParaRPr lang="hr-HR" sz="1600" dirty="0">
              <a:solidFill>
                <a:srgbClr val="31247F"/>
              </a:solidFill>
            </a:endParaRPr>
          </a:p>
        </p:txBody>
      </p:sp>
      <p:sp>
        <p:nvSpPr>
          <p:cNvPr id="14" name="Rectangle 13"/>
          <p:cNvSpPr/>
          <p:nvPr/>
        </p:nvSpPr>
        <p:spPr>
          <a:xfrm>
            <a:off x="0" y="1988840"/>
            <a:ext cx="5796136" cy="33123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Tx/>
              <a:buChar char="-"/>
            </a:pPr>
            <a:r>
              <a:rPr lang="hr-HR" sz="1400" b="1" dirty="0" smtClean="0">
                <a:solidFill>
                  <a:srgbClr val="C3348E"/>
                </a:solidFill>
              </a:rPr>
              <a:t>Članovi sestrinske profesije dosljedno rade zajedno, stoje zajedno i dolaze zajedno u jedinstvu donijeti pozitivne promjene za zdraviji svijet.</a:t>
            </a:r>
          </a:p>
          <a:p>
            <a:pPr marL="285750" indent="-285750" algn="just">
              <a:buFontTx/>
              <a:buChar char="-"/>
            </a:pPr>
            <a:r>
              <a:rPr lang="hr-HR" sz="1400" b="1" dirty="0" smtClean="0">
                <a:solidFill>
                  <a:srgbClr val="31247F"/>
                </a:solidFill>
                <a:effectLst>
                  <a:outerShdw blurRad="38100" dist="38100" dir="2700000" algn="tl">
                    <a:srgbClr val="000000">
                      <a:alpha val="43137"/>
                    </a:srgbClr>
                  </a:outerShdw>
                </a:effectLst>
              </a:rPr>
              <a:t>ZAJEDNO</a:t>
            </a:r>
            <a:r>
              <a:rPr lang="hr-HR" sz="1400" b="1" dirty="0" smtClean="0">
                <a:solidFill>
                  <a:srgbClr val="C3348E"/>
                </a:solidFill>
              </a:rPr>
              <a:t> označava kolektivni potencijal i namjeru globalne zajednice sestrinstva za poboljšanjem zdravlja i dobrobiti pojedinaca, zajednica i zemalja, bez obzira na njihovu odanost i privrženost.</a:t>
            </a:r>
          </a:p>
          <a:p>
            <a:pPr marL="285750" indent="-285750" algn="just">
              <a:buFontTx/>
              <a:buChar char="-"/>
            </a:pPr>
            <a:r>
              <a:rPr lang="hr-HR" sz="1400" b="1" dirty="0" smtClean="0">
                <a:solidFill>
                  <a:srgbClr val="C3348E"/>
                </a:solidFill>
              </a:rPr>
              <a:t>2020. godina prilika je medicinskim sestrama/tehničarima da približe javnosti ono što rade, da razbiju mitove vezane uz sestrinstvo te da se zalažu za ulaganje u svoju profesiju.</a:t>
            </a:r>
          </a:p>
          <a:p>
            <a:pPr marL="285750" indent="-285750" algn="just">
              <a:buFontTx/>
              <a:buChar char="-"/>
            </a:pPr>
            <a:r>
              <a:rPr lang="hr-HR" sz="1400" b="1" dirty="0" smtClean="0">
                <a:solidFill>
                  <a:srgbClr val="C3348E"/>
                </a:solidFill>
              </a:rPr>
              <a:t>Kao najveća skupina zdravstvenih profesionalaca koja skrbi o zdravstvenim potrebama pojedinaca i zajednica, medicinske sestre/tehničari imaju snažne priče koje mogu utjecati na pozitivne promjene.</a:t>
            </a:r>
          </a:p>
          <a:p>
            <a:pPr marL="285750" indent="-285750" algn="just">
              <a:buFontTx/>
              <a:buChar char="-"/>
            </a:pPr>
            <a:r>
              <a:rPr lang="hr-HR" sz="1400" b="1" dirty="0" smtClean="0">
                <a:solidFill>
                  <a:srgbClr val="C3348E"/>
                </a:solidFill>
              </a:rPr>
              <a:t>Potpomognuto, ohrabreno i osnaženo sestrinstvo je učinkovito riješenje problema poboljšanja zdravstvenih ishoda.</a:t>
            </a:r>
          </a:p>
          <a:p>
            <a:pPr marL="285750" indent="-285750" algn="just">
              <a:buFontTx/>
              <a:buChar char="-"/>
            </a:pPr>
            <a:r>
              <a:rPr lang="hr-HR" sz="1400" b="1" dirty="0" smtClean="0">
                <a:solidFill>
                  <a:srgbClr val="C3348E"/>
                </a:solidFill>
              </a:rPr>
              <a:t>Sestrinstvo u svojoj srži može omogućiti zdravstvenim sustavima cijelog svijeta osiguravanje visokokvalitetne, dohvatljive, dostupne i pristupačne zdravstvene skrbi.</a:t>
            </a:r>
          </a:p>
        </p:txBody>
      </p:sp>
    </p:spTree>
    <p:extLst>
      <p:ext uri="{BB962C8B-B14F-4D97-AF65-F5344CB8AC3E}">
        <p14:creationId xmlns:p14="http://schemas.microsoft.com/office/powerpoint/2010/main" val="17323792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5381625" y="2183854"/>
            <a:ext cx="3762375" cy="3981450"/>
          </a:xfrm>
          <a:prstGeom prst="rect">
            <a:avLst/>
          </a:prstGeom>
        </p:spPr>
      </p:pic>
      <p:sp>
        <p:nvSpPr>
          <p:cNvPr id="3" name="Title 2"/>
          <p:cNvSpPr>
            <a:spLocks noGrp="1"/>
          </p:cNvSpPr>
          <p:nvPr>
            <p:ph type="title"/>
          </p:nvPr>
        </p:nvSpPr>
        <p:spPr>
          <a:xfrm>
            <a:off x="457200" y="-162272"/>
            <a:ext cx="8229600" cy="1143000"/>
          </a:xfrm>
        </p:spPr>
        <p:txBody>
          <a:bodyPr/>
          <a:lstStyle/>
          <a:p>
            <a:r>
              <a:rPr lang="hr-HR" b="1" dirty="0" smtClean="0">
                <a:solidFill>
                  <a:srgbClr val="C3348E"/>
                </a:solidFill>
                <a:effectLst>
                  <a:outerShdw blurRad="38100" dist="38100" dir="2700000" algn="tl">
                    <a:srgbClr val="000000">
                      <a:alpha val="43137"/>
                    </a:srgbClr>
                  </a:outerShdw>
                </a:effectLst>
              </a:rPr>
              <a:t>Što je sestrinstvo?</a:t>
            </a:r>
            <a:endParaRPr lang="hr-HR" b="1" dirty="0">
              <a:solidFill>
                <a:srgbClr val="C3348E"/>
              </a:solidFill>
              <a:effectLst>
                <a:outerShdw blurRad="38100" dist="38100" dir="2700000" algn="tl">
                  <a:srgbClr val="000000">
                    <a:alpha val="43137"/>
                  </a:srgbClr>
                </a:outerShdw>
              </a:effectLst>
            </a:endParaRPr>
          </a:p>
        </p:txBody>
      </p:sp>
      <p:sp>
        <p:nvSpPr>
          <p:cNvPr id="4" name="Rectangle 3"/>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7" name="Picture 4" descr="C:\Users\SandroV\Desktop\Logo &amp; pics box\International Council of Nurses.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0" y="692696"/>
            <a:ext cx="5796136" cy="33123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Tx/>
              <a:buChar char="-"/>
            </a:pPr>
            <a:r>
              <a:rPr lang="hr-HR" sz="1400" b="1" dirty="0" smtClean="0">
                <a:solidFill>
                  <a:srgbClr val="C3348E"/>
                </a:solidFill>
              </a:rPr>
              <a:t>2020. godina predstavlja važno vrijeme za sestrinstvo; pruža priliku za jasno ukazivanje kreatorima politika, donositeljima odluka, zdravstvenim djelatnicima te javnosti na važnost ogromnog doprinosa medicinskih sestara/tehničara zdravlju i dobrobiti; o ulogama i odgovornostima ove vitalne profesije te omogućuje razbijanje ovjekovječenih mitova i stereotipa koji su narušavali ugledu ove, izuzetno važne i utjecajne profesije.</a:t>
            </a:r>
          </a:p>
          <a:p>
            <a:pPr marL="285750" indent="-285750" algn="just">
              <a:buFontTx/>
              <a:buChar char="-"/>
            </a:pPr>
            <a:r>
              <a:rPr lang="hr-HR" sz="1400" b="1" dirty="0" smtClean="0">
                <a:solidFill>
                  <a:srgbClr val="C3348E"/>
                </a:solidFill>
              </a:rPr>
              <a:t>OVO JE NAŠ TRENUTAK; iskoristimo ga ovaj put, ne samo zbog sestrinstva, nego i zbog dobrobiti za zdravlje svijeta.</a:t>
            </a:r>
          </a:p>
        </p:txBody>
      </p:sp>
      <p:sp>
        <p:nvSpPr>
          <p:cNvPr id="9" name="TextBox 8"/>
          <p:cNvSpPr txBox="1"/>
          <p:nvPr/>
        </p:nvSpPr>
        <p:spPr>
          <a:xfrm>
            <a:off x="297011" y="3394031"/>
            <a:ext cx="5202113" cy="2246769"/>
          </a:xfrm>
          <a:prstGeom prst="rect">
            <a:avLst/>
          </a:prstGeom>
          <a:noFill/>
        </p:spPr>
        <p:txBody>
          <a:bodyPr wrap="square" rtlCol="0">
            <a:spAutoFit/>
          </a:bodyPr>
          <a:lstStyle/>
          <a:p>
            <a:pPr algn="ctr"/>
            <a:r>
              <a:rPr lang="hr-HR" sz="2800" b="1" i="1" dirty="0">
                <a:solidFill>
                  <a:srgbClr val="31247F"/>
                </a:solidFill>
                <a:latin typeface="Gabriola" pitchFamily="82" charset="0"/>
                <a:cs typeface="Times New Roman"/>
              </a:rPr>
              <a:t>"</a:t>
            </a:r>
            <a:r>
              <a:rPr lang="hr-HR" sz="2800" b="1" i="1" dirty="0" smtClean="0">
                <a:solidFill>
                  <a:srgbClr val="31247F"/>
                </a:solidFill>
                <a:latin typeface="Gabriola" pitchFamily="82" charset="0"/>
              </a:rPr>
              <a:t>Povijest nam ne može dati program za budućnost, ali nam može dati potpunije razumijevanje sebe i naše zajedničke humanosti  kako bismo se mogli bolje suočiti s budućnosti.</a:t>
            </a:r>
            <a:r>
              <a:rPr lang="hr-HR" sz="2800" b="1" i="1" dirty="0" smtClean="0">
                <a:solidFill>
                  <a:srgbClr val="31247F"/>
                </a:solidFill>
                <a:latin typeface="Gabriola" pitchFamily="82" charset="0"/>
                <a:cs typeface="Times New Roman"/>
              </a:rPr>
              <a:t>"</a:t>
            </a:r>
            <a:endParaRPr lang="hr-HR" sz="2800" b="1" i="1" dirty="0">
              <a:solidFill>
                <a:srgbClr val="31247F"/>
              </a:solidFill>
              <a:latin typeface="Gabriola" pitchFamily="82" charset="0"/>
            </a:endParaRPr>
          </a:p>
        </p:txBody>
      </p:sp>
      <p:sp>
        <p:nvSpPr>
          <p:cNvPr id="10" name="TextBox 9"/>
          <p:cNvSpPr txBox="1"/>
          <p:nvPr/>
        </p:nvSpPr>
        <p:spPr>
          <a:xfrm>
            <a:off x="3463856" y="5538718"/>
            <a:ext cx="1917769" cy="338554"/>
          </a:xfrm>
          <a:prstGeom prst="rect">
            <a:avLst/>
          </a:prstGeom>
          <a:noFill/>
        </p:spPr>
        <p:txBody>
          <a:bodyPr wrap="none" rtlCol="0">
            <a:spAutoFit/>
          </a:bodyPr>
          <a:lstStyle/>
          <a:p>
            <a:r>
              <a:rPr lang="hr-HR" sz="1600" b="1" i="1" dirty="0" smtClean="0">
                <a:solidFill>
                  <a:srgbClr val="31247F"/>
                </a:solidFill>
              </a:rPr>
              <a:t>Robert Penn Warren</a:t>
            </a:r>
            <a:endParaRPr lang="hr-HR" sz="1600" b="1" i="1" dirty="0">
              <a:solidFill>
                <a:srgbClr val="31247F"/>
              </a:solidFill>
            </a:endParaRPr>
          </a:p>
        </p:txBody>
      </p:sp>
    </p:spTree>
    <p:extLst>
      <p:ext uri="{BB962C8B-B14F-4D97-AF65-F5344CB8AC3E}">
        <p14:creationId xmlns:p14="http://schemas.microsoft.com/office/powerpoint/2010/main" val="282807444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162272"/>
            <a:ext cx="8229600" cy="1143000"/>
          </a:xfrm>
        </p:spPr>
        <p:txBody>
          <a:bodyPr/>
          <a:lstStyle/>
          <a:p>
            <a:r>
              <a:rPr lang="hr-HR" b="1" dirty="0" smtClean="0">
                <a:solidFill>
                  <a:srgbClr val="C3348E"/>
                </a:solidFill>
                <a:effectLst>
                  <a:outerShdw blurRad="38100" dist="38100" dir="2700000" algn="tl">
                    <a:srgbClr val="000000">
                      <a:alpha val="43137"/>
                    </a:srgbClr>
                  </a:outerShdw>
                </a:effectLst>
              </a:rPr>
              <a:t>Što je sestrinstvo?</a:t>
            </a:r>
            <a:endParaRPr lang="hr-HR" b="1" dirty="0">
              <a:solidFill>
                <a:srgbClr val="C3348E"/>
              </a:solidFill>
              <a:effectLst>
                <a:outerShdw blurRad="38100" dist="38100" dir="2700000" algn="tl">
                  <a:srgbClr val="000000">
                    <a:alpha val="43137"/>
                  </a:srgbClr>
                </a:outerShdw>
              </a:effectLst>
            </a:endParaRPr>
          </a:p>
        </p:txBody>
      </p:sp>
      <p:sp>
        <p:nvSpPr>
          <p:cNvPr id="4" name="Rectangle 3"/>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7" name="Picture 4" descr="C:\Users\SandroV\Desktop\Logo &amp; pics box\International Council of Nurses.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72000" y="980728"/>
            <a:ext cx="4500000" cy="244827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r-HR" b="1" dirty="0" smtClean="0">
                <a:solidFill>
                  <a:srgbClr val="C3348E"/>
                </a:solidFill>
              </a:rPr>
              <a:t>SKRB USMJERENA ČOVJEKU KAO JEDINSTVENOJ CJELINI</a:t>
            </a:r>
          </a:p>
          <a:p>
            <a:pPr algn="ctr"/>
            <a:endParaRPr lang="hr-HR" sz="1050" dirty="0">
              <a:solidFill>
                <a:srgbClr val="31247F"/>
              </a:solidFill>
            </a:endParaRPr>
          </a:p>
          <a:p>
            <a:pPr algn="ctr"/>
            <a:r>
              <a:rPr lang="hr-HR" sz="1200" dirty="0" smtClean="0">
                <a:solidFill>
                  <a:srgbClr val="31247F"/>
                </a:solidFill>
              </a:rPr>
              <a:t>Skrb usmjerena čovjeku odnosi se na planiranje i provođenje javnozdravstvenih i sestrinskih intervencija na zahtijev primatelja. Na pacijente se ne gleda kao na pasivne primatelje skrbi, nego kao na aktivne sudionike u interakciji sa zdravstvenim djelatnicima. Sestrinstvo počinje razumijevanjem pacijenta i kako je on živio. Ključne vrijednosti su ljudsko dostojanstvo, suosjećanje i poštovanje  te uvažavanje pacijentovog mišljenja te izbora, a fokus je na holističkom pristupu i rješavanju problema.</a:t>
            </a:r>
          </a:p>
        </p:txBody>
      </p:sp>
      <p:sp>
        <p:nvSpPr>
          <p:cNvPr id="13" name="Rectangle 12"/>
          <p:cNvSpPr/>
          <p:nvPr/>
        </p:nvSpPr>
        <p:spPr>
          <a:xfrm>
            <a:off x="4572000" y="980728"/>
            <a:ext cx="4500000" cy="244827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hr-HR" b="1" dirty="0">
                <a:solidFill>
                  <a:srgbClr val="C3348E"/>
                </a:solidFill>
              </a:rPr>
              <a:t>SUOSJEĆANJE KAO PRAVI SJEVER MORALNOG KOMPASA SESTRINSTVA</a:t>
            </a:r>
          </a:p>
          <a:p>
            <a:pPr algn="ctr"/>
            <a:endParaRPr lang="hr-HR" sz="1050" dirty="0" smtClean="0"/>
          </a:p>
          <a:p>
            <a:pPr algn="ctr"/>
            <a:r>
              <a:rPr lang="hr-HR" sz="1200" dirty="0">
                <a:solidFill>
                  <a:srgbClr val="31247F"/>
                </a:solidFill>
              </a:rPr>
              <a:t>M</a:t>
            </a:r>
            <a:r>
              <a:rPr lang="hr-HR" sz="1200" dirty="0" smtClean="0">
                <a:solidFill>
                  <a:srgbClr val="31247F"/>
                </a:solidFill>
              </a:rPr>
              <a:t>oralni kompas uključuje pridržavanje etičkog kodeksa i standarda vezanih uz profesiju; suosjećanje, povjerljivost, poštivanje i osjetljivost na ljudska prava, običaje te vjerovanja protkani su kodeksom medicinskih sestara/tehničara. Bitne sastavnice etičkog kodeksa su i održavanje zaštite okoliša, stručnost i obrazovanje, suradnja i zagovaranje za jednakost i socijalnu pravdu.  Kolektivno, moramo uzgajati okruženje i kulturu koja njeguje odrednice naše profesije.</a:t>
            </a:r>
            <a:endParaRPr lang="hr-HR" sz="1200" dirty="0">
              <a:solidFill>
                <a:srgbClr val="31247F"/>
              </a:solidFill>
            </a:endParaRPr>
          </a:p>
        </p:txBody>
      </p:sp>
      <p:sp>
        <p:nvSpPr>
          <p:cNvPr id="14" name="Rectangle 13"/>
          <p:cNvSpPr/>
          <p:nvPr/>
        </p:nvSpPr>
        <p:spPr>
          <a:xfrm>
            <a:off x="72000" y="3429000"/>
            <a:ext cx="4500000" cy="244827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hr-HR" b="1" dirty="0" smtClean="0">
                <a:solidFill>
                  <a:srgbClr val="C3348E"/>
                </a:solidFill>
              </a:rPr>
              <a:t>UTJECAJ </a:t>
            </a:r>
            <a:r>
              <a:rPr lang="hr-HR" b="1" dirty="0">
                <a:solidFill>
                  <a:srgbClr val="C3348E"/>
                </a:solidFill>
              </a:rPr>
              <a:t>POVJERENJA U </a:t>
            </a:r>
            <a:r>
              <a:rPr lang="hr-HR" b="1" dirty="0" smtClean="0">
                <a:solidFill>
                  <a:srgbClr val="C3348E"/>
                </a:solidFill>
              </a:rPr>
              <a:t>SESTRINSTVU: </a:t>
            </a:r>
            <a:r>
              <a:rPr lang="hr-HR" b="1" dirty="0">
                <a:solidFill>
                  <a:srgbClr val="C3348E"/>
                </a:solidFill>
              </a:rPr>
              <a:t>PROFESIONALNOST, MOGUĆNOSTI I ZAMKE</a:t>
            </a:r>
          </a:p>
          <a:p>
            <a:pPr algn="ctr"/>
            <a:endParaRPr lang="hr-HR" sz="1050" dirty="0" smtClean="0"/>
          </a:p>
          <a:p>
            <a:pPr algn="ctr"/>
            <a:r>
              <a:rPr lang="hr-HR" sz="1200" dirty="0" smtClean="0">
                <a:solidFill>
                  <a:srgbClr val="31247F"/>
                </a:solidFill>
              </a:rPr>
              <a:t>Povjerenje je srce skrbi i njezina nagrada. Znati tko su naši pacijenti zaista i istinski biti ovdje za njih, suština je sestrinstva i njegova djelovanja. Postoje dvije vrste povjerenja od kojeg sestrinstvo ima dobrobiti: individualno povjerenje u medicinsku sestru/tehničara te kolektivno javno povjerenje u profesiju. Povjerenje je temelj naše profesije na kojemu gradimo sve naše odnose, bilo kao pojedinci ili kao kolektiv.</a:t>
            </a:r>
            <a:endParaRPr lang="hr-HR" sz="1200" dirty="0">
              <a:solidFill>
                <a:srgbClr val="31247F"/>
              </a:solidFill>
            </a:endParaRPr>
          </a:p>
        </p:txBody>
      </p:sp>
      <p:sp>
        <p:nvSpPr>
          <p:cNvPr id="15" name="Rectangle 14"/>
          <p:cNvSpPr/>
          <p:nvPr/>
        </p:nvSpPr>
        <p:spPr>
          <a:xfrm>
            <a:off x="4572000" y="3429000"/>
            <a:ext cx="4500000" cy="244827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hr-HR" b="1" dirty="0">
                <a:solidFill>
                  <a:srgbClr val="C3348E"/>
                </a:solidFill>
              </a:rPr>
              <a:t>MIJENJANJE PARADIGME SESTRINSTVA (SESTRINSKOG DJELOVANJA)</a:t>
            </a:r>
          </a:p>
          <a:p>
            <a:pPr algn="ctr"/>
            <a:endParaRPr lang="hr-HR" sz="1050" dirty="0" smtClean="0"/>
          </a:p>
          <a:p>
            <a:pPr algn="ctr"/>
            <a:r>
              <a:rPr lang="hr-HR" sz="1200" dirty="0" smtClean="0">
                <a:solidFill>
                  <a:srgbClr val="31247F"/>
                </a:solidFill>
              </a:rPr>
              <a:t>U temeljima sestrinskog djelovanja, umjetnost sestrinstva je sposobnost građenja odnosa partnerstva i povjerenja sa svojom okolinom; odnosa koji su ključ uspjeha te ostvarivanja dobrobiti za pojedinca i zajednicu. 2020.godina godina je u kojoj medicinske sestre/tehničari imaju priliku pokazati i dokazati svijetu u komu djeluju svoju istinsku važnost i životnu vrijednost koju posjeduju.</a:t>
            </a:r>
            <a:endParaRPr lang="hr-HR" sz="1200" dirty="0">
              <a:solidFill>
                <a:srgbClr val="31247F"/>
              </a:solidFill>
            </a:endParaRPr>
          </a:p>
        </p:txBody>
      </p:sp>
    </p:spTree>
    <p:extLst>
      <p:ext uri="{BB962C8B-B14F-4D97-AF65-F5344CB8AC3E}">
        <p14:creationId xmlns:p14="http://schemas.microsoft.com/office/powerpoint/2010/main" val="104966988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1323" r="2063"/>
          <a:stretch/>
        </p:blipFill>
        <p:spPr bwMode="auto">
          <a:xfrm>
            <a:off x="-36512" y="-25400"/>
            <a:ext cx="9171420" cy="688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7" name="Rectangle 36"/>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36" name="Picture 3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40" name="Picture 3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1028" name="Picture 4" descr="C:\Users\SandroV\Desktop\Logo &amp; pics box\International Council of Nurses.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531150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r>
              <a:rPr lang="hr-HR" b="1" dirty="0" smtClean="0">
                <a:solidFill>
                  <a:srgbClr val="31247F"/>
                </a:solidFill>
                <a:effectLst>
                  <a:outerShdw blurRad="38100" dist="38100" dir="2700000" algn="tl">
                    <a:srgbClr val="000000">
                      <a:alpha val="43137"/>
                    </a:srgbClr>
                  </a:outerShdw>
                </a:effectLst>
                <a:latin typeface="+mn-lt"/>
              </a:rPr>
              <a:t>IZAZOVI PRED SESTRINSTVOM DO ZDRAVLJA U SVIJETU</a:t>
            </a:r>
            <a:endParaRPr lang="hr-HR" b="1" dirty="0">
              <a:solidFill>
                <a:srgbClr val="31247F"/>
              </a:solidFill>
              <a:effectLst>
                <a:outerShdw blurRad="38100" dist="38100" dir="2700000" algn="tl">
                  <a:srgbClr val="000000">
                    <a:alpha val="43137"/>
                  </a:srgbClr>
                </a:outerShdw>
              </a:effectLst>
              <a:latin typeface="+mn-lt"/>
            </a:endParaRPr>
          </a:p>
        </p:txBody>
      </p:sp>
      <p:sp>
        <p:nvSpPr>
          <p:cNvPr id="8" name="Text Placeholder 7"/>
          <p:cNvSpPr>
            <a:spLocks noGrp="1"/>
          </p:cNvSpPr>
          <p:nvPr>
            <p:ph type="body" idx="1"/>
          </p:nvPr>
        </p:nvSpPr>
        <p:spPr>
          <a:solidFill>
            <a:schemeClr val="accent4">
              <a:lumMod val="20000"/>
              <a:lumOff val="80000"/>
            </a:schemeClr>
          </a:solidFill>
        </p:spPr>
        <p:txBody>
          <a:bodyPr anchor="ctr">
            <a:normAutofit/>
          </a:bodyPr>
          <a:lstStyle/>
          <a:p>
            <a:pPr algn="ctr"/>
            <a:r>
              <a:rPr lang="hr-HR" sz="1400" dirty="0" smtClean="0">
                <a:solidFill>
                  <a:srgbClr val="C3348E"/>
                </a:solidFill>
              </a:rPr>
              <a:t>Ranjeni u srce, dušu i tijelo</a:t>
            </a:r>
            <a:endParaRPr lang="hr-HR" sz="1400" dirty="0">
              <a:solidFill>
                <a:srgbClr val="C3348E"/>
              </a:solidFill>
            </a:endParaRPr>
          </a:p>
        </p:txBody>
      </p:sp>
      <p:sp>
        <p:nvSpPr>
          <p:cNvPr id="9" name="Content Placeholder 8"/>
          <p:cNvSpPr>
            <a:spLocks noGrp="1"/>
          </p:cNvSpPr>
          <p:nvPr>
            <p:ph sz="half" idx="2"/>
          </p:nvPr>
        </p:nvSpPr>
        <p:spPr>
          <a:xfrm>
            <a:off x="457200" y="2132856"/>
            <a:ext cx="4040188" cy="3951288"/>
          </a:xfrm>
          <a:solidFill>
            <a:schemeClr val="accent4">
              <a:lumMod val="20000"/>
              <a:lumOff val="80000"/>
            </a:schemeClr>
          </a:solidFill>
        </p:spPr>
        <p:txBody>
          <a:bodyPr anchor="t">
            <a:noAutofit/>
          </a:bodyPr>
          <a:lstStyle/>
          <a:p>
            <a:pPr algn="just"/>
            <a:r>
              <a:rPr lang="hr-HR" sz="1200" dirty="0" smtClean="0">
                <a:solidFill>
                  <a:srgbClr val="31247F"/>
                </a:solidFill>
              </a:rPr>
              <a:t>Na globalnoj razini, procijenjeno je da milijarda ljudi pati od anksioznosti.</a:t>
            </a:r>
          </a:p>
          <a:p>
            <a:pPr algn="just"/>
            <a:r>
              <a:rPr lang="hr-HR" sz="1200" dirty="0" smtClean="0">
                <a:solidFill>
                  <a:srgbClr val="31247F"/>
                </a:solidFill>
              </a:rPr>
              <a:t>300 milijuna ljudi ima problema s depresijom, 60 milijuna ljudi pati od bipolarnog poremećaja, 21 milijun ljudi od šizofrenije ili ostalih psihotičnih poremećaja</a:t>
            </a:r>
          </a:p>
          <a:p>
            <a:pPr algn="just"/>
            <a:r>
              <a:rPr lang="hr-HR" sz="1200" dirty="0" smtClean="0">
                <a:solidFill>
                  <a:srgbClr val="31247F"/>
                </a:solidFill>
              </a:rPr>
              <a:t>Svakih 40  sekundi jedna osoba u svijetu izvrši suicid.</a:t>
            </a:r>
          </a:p>
          <a:p>
            <a:pPr algn="just"/>
            <a:r>
              <a:rPr lang="hr-HR" sz="1200" dirty="0" smtClean="0">
                <a:solidFill>
                  <a:srgbClr val="31247F"/>
                </a:solidFill>
              </a:rPr>
              <a:t>Uz mentalno zdravlje, pozornost treba obratiti i na fizičko zdravlje osoba s mentalnim bolestima.</a:t>
            </a:r>
          </a:p>
          <a:p>
            <a:pPr algn="just"/>
            <a:r>
              <a:rPr lang="hr-HR" sz="1200" dirty="0" smtClean="0">
                <a:solidFill>
                  <a:srgbClr val="31247F"/>
                </a:solidFill>
              </a:rPr>
              <a:t>Stigma i diskriminacija vidilji su u svim zemljama u odnosu na mentalno zdravlje u različitim stupnjevima.</a:t>
            </a:r>
          </a:p>
          <a:p>
            <a:pPr algn="just"/>
            <a:r>
              <a:rPr lang="hr-HR" sz="1200" dirty="0" smtClean="0">
                <a:solidFill>
                  <a:srgbClr val="31247F"/>
                </a:solidFill>
              </a:rPr>
              <a:t>Da bismo pokrenuli promjene, moramo se pozabaviti potrebama mentalnog zdravlja globalne zajednice.</a:t>
            </a:r>
          </a:p>
          <a:p>
            <a:pPr algn="just"/>
            <a:r>
              <a:rPr lang="hr-HR" sz="1200" dirty="0" smtClean="0">
                <a:solidFill>
                  <a:srgbClr val="31247F"/>
                </a:solidFill>
              </a:rPr>
              <a:t>Kontinuirana edukacija, destigmatizacija te okolina puna razumijevanja i podrške ključ su uspjeha ove borbe.</a:t>
            </a:r>
          </a:p>
          <a:p>
            <a:pPr algn="just"/>
            <a:r>
              <a:rPr lang="hr-HR" sz="1200" dirty="0" smtClean="0">
                <a:solidFill>
                  <a:srgbClr val="31247F"/>
                </a:solidFill>
              </a:rPr>
              <a:t>Od presudnog je značaja poticanje obrazovanja visokospecijaliziranih medicinskih sestara/tehničara  iz područja mentalnog zdravlja koji imaju potrebne vještine, znanje i iskustvo  potrebno za rješavanje sve većih potreba  za očuvanjem mentalnog zdravlja globalne zajednice.</a:t>
            </a:r>
          </a:p>
        </p:txBody>
      </p:sp>
      <p:sp>
        <p:nvSpPr>
          <p:cNvPr id="10" name="Text Placeholder 9"/>
          <p:cNvSpPr>
            <a:spLocks noGrp="1"/>
          </p:cNvSpPr>
          <p:nvPr>
            <p:ph type="body" sz="quarter" idx="3"/>
          </p:nvPr>
        </p:nvSpPr>
        <p:spPr>
          <a:solidFill>
            <a:schemeClr val="accent4">
              <a:lumMod val="20000"/>
              <a:lumOff val="80000"/>
            </a:schemeClr>
          </a:solidFill>
        </p:spPr>
        <p:txBody>
          <a:bodyPr anchor="ctr">
            <a:noAutofit/>
          </a:bodyPr>
          <a:lstStyle/>
          <a:p>
            <a:pPr algn="ctr">
              <a:lnSpc>
                <a:spcPct val="120000"/>
              </a:lnSpc>
            </a:pPr>
            <a:r>
              <a:rPr lang="hr-HR" sz="1400" dirty="0" smtClean="0">
                <a:solidFill>
                  <a:srgbClr val="C3348E"/>
                </a:solidFill>
              </a:rPr>
              <a:t>Zdravstveni sustavi sposobni udovoljiti potrebama pojedinaca i zajednica</a:t>
            </a:r>
            <a:endParaRPr lang="hr-HR" sz="1400" dirty="0">
              <a:solidFill>
                <a:srgbClr val="C3348E"/>
              </a:solidFill>
            </a:endParaRPr>
          </a:p>
        </p:txBody>
      </p:sp>
      <p:sp>
        <p:nvSpPr>
          <p:cNvPr id="11" name="Content Placeholder 10"/>
          <p:cNvSpPr>
            <a:spLocks noGrp="1"/>
          </p:cNvSpPr>
          <p:nvPr>
            <p:ph sz="quarter" idx="4"/>
          </p:nvPr>
        </p:nvSpPr>
        <p:spPr>
          <a:xfrm>
            <a:off x="4645025" y="2132856"/>
            <a:ext cx="4041775" cy="3951288"/>
          </a:xfrm>
          <a:solidFill>
            <a:schemeClr val="accent4">
              <a:lumMod val="20000"/>
              <a:lumOff val="80000"/>
            </a:schemeClr>
          </a:solidFill>
        </p:spPr>
        <p:txBody>
          <a:bodyPr anchor="t">
            <a:normAutofit fontScale="85000" lnSpcReduction="10000"/>
          </a:bodyPr>
          <a:lstStyle/>
          <a:p>
            <a:pPr algn="just"/>
            <a:r>
              <a:rPr lang="hr-HR" sz="1400" dirty="0" smtClean="0">
                <a:solidFill>
                  <a:srgbClr val="31247F"/>
                </a:solidFill>
              </a:rPr>
              <a:t>Svi ljudi, neovisno o dobi, spolu, religijskim uvjerenjima ili  o bilo koje drugom faktoru imaju pravo na pristup kvalitetnoj, sigurnoj i pristupačnoj skrbi.</a:t>
            </a:r>
          </a:p>
          <a:p>
            <a:pPr algn="just"/>
            <a:r>
              <a:rPr lang="hr-HR" sz="1400" dirty="0" smtClean="0">
                <a:solidFill>
                  <a:srgbClr val="31247F"/>
                </a:solidFill>
              </a:rPr>
              <a:t>Snažno vodstvo i vladajuće strukture su u poziciji osiguravanja  učinkovitog nadzora, odazivosti sustava te odgovornosti.</a:t>
            </a:r>
          </a:p>
          <a:p>
            <a:pPr algn="just"/>
            <a:r>
              <a:rPr lang="hr-HR" sz="1400" dirty="0" smtClean="0">
                <a:solidFill>
                  <a:srgbClr val="31247F"/>
                </a:solidFill>
              </a:rPr>
              <a:t>Adekvatna prevencija, promocija i tretmani su provedeni u odgovarajuće vrijeme, na pravom mjestu za pravog pacijenta i korisnika usluga.</a:t>
            </a:r>
          </a:p>
          <a:p>
            <a:pPr algn="just"/>
            <a:r>
              <a:rPr lang="hr-HR" sz="1400" dirty="0" smtClean="0">
                <a:solidFill>
                  <a:srgbClr val="31247F"/>
                </a:solidFill>
              </a:rPr>
              <a:t>Za točniju dijagnostiku kliničari koriste tehnologiju, liječe bolesti i pružaju adekvatnu skrb.</a:t>
            </a:r>
          </a:p>
          <a:p>
            <a:pPr algn="just"/>
            <a:r>
              <a:rPr lang="hr-HR" sz="1400" dirty="0" smtClean="0">
                <a:solidFill>
                  <a:srgbClr val="31247F"/>
                </a:solidFill>
              </a:rPr>
              <a:t>Svi dionici  zdravstvenog sustava učinkovito  i djelotvorno komuniciraju i koriste informacije u najboljem interesu korisnika usluga.</a:t>
            </a:r>
          </a:p>
          <a:p>
            <a:pPr algn="just"/>
            <a:r>
              <a:rPr lang="hr-HR" sz="1400" dirty="0" smtClean="0">
                <a:solidFill>
                  <a:srgbClr val="31247F"/>
                </a:solidFill>
              </a:rPr>
              <a:t>Visoko uspješna radna snaga pravilno raspoređena i motivirana.</a:t>
            </a:r>
          </a:p>
          <a:p>
            <a:pPr algn="just"/>
            <a:r>
              <a:rPr lang="hr-HR" sz="1400" dirty="0" smtClean="0">
                <a:solidFill>
                  <a:srgbClr val="31247F"/>
                </a:solidFill>
              </a:rPr>
              <a:t>Pacijenti su informirani i aktivno uključeni u plan skrbi.</a:t>
            </a:r>
          </a:p>
          <a:p>
            <a:pPr algn="just"/>
            <a:r>
              <a:rPr lang="hr-HR" sz="1400" dirty="0" smtClean="0">
                <a:solidFill>
                  <a:srgbClr val="31247F"/>
                </a:solidFill>
              </a:rPr>
              <a:t>Novi, isplativi modeli zdravstvene skrbi dostupni na svim mjestima.</a:t>
            </a:r>
          </a:p>
          <a:p>
            <a:pPr algn="just"/>
            <a:r>
              <a:rPr lang="hr-HR" sz="1400" dirty="0" smtClean="0">
                <a:solidFill>
                  <a:srgbClr val="31247F"/>
                </a:solidFill>
              </a:rPr>
              <a:t>Zdravstvene usluge isporučuju se sigurno, učinkovito i djelotvorno uz minimalno rasipanje resursa. </a:t>
            </a:r>
            <a:endParaRPr lang="hr-HR" sz="1400" dirty="0">
              <a:solidFill>
                <a:srgbClr val="31247F"/>
              </a:solidFill>
            </a:endParaRPr>
          </a:p>
        </p:txBody>
      </p:sp>
      <p:sp>
        <p:nvSpPr>
          <p:cNvPr id="12" name="Rectangle 11"/>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15" name="Picture 4" descr="C:\Users\SandroV\Desktop\Logo &amp; pics box\International Council of Nurses.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05901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r>
              <a:rPr lang="hr-HR" b="1" dirty="0">
                <a:solidFill>
                  <a:srgbClr val="31247F"/>
                </a:solidFill>
                <a:effectLst>
                  <a:outerShdw blurRad="38100" dist="38100" dir="2700000" algn="tl">
                    <a:srgbClr val="000000">
                      <a:alpha val="43137"/>
                    </a:srgbClr>
                  </a:outerShdw>
                </a:effectLst>
              </a:rPr>
              <a:t>IZAZOVI PRED SESTRINSTVOM DO ZDRAVLJA U SVIJETU</a:t>
            </a:r>
            <a:endParaRPr lang="hr-HR" dirty="0"/>
          </a:p>
        </p:txBody>
      </p:sp>
      <p:sp>
        <p:nvSpPr>
          <p:cNvPr id="8" name="Text Placeholder 7"/>
          <p:cNvSpPr>
            <a:spLocks noGrp="1"/>
          </p:cNvSpPr>
          <p:nvPr>
            <p:ph type="body" idx="1"/>
          </p:nvPr>
        </p:nvSpPr>
        <p:spPr>
          <a:solidFill>
            <a:schemeClr val="accent4">
              <a:lumMod val="20000"/>
              <a:lumOff val="80000"/>
            </a:schemeClr>
          </a:solidFill>
        </p:spPr>
        <p:txBody>
          <a:bodyPr anchor="ctr">
            <a:noAutofit/>
          </a:bodyPr>
          <a:lstStyle/>
          <a:p>
            <a:pPr algn="ctr"/>
            <a:r>
              <a:rPr lang="hr-HR" sz="1400" dirty="0">
                <a:solidFill>
                  <a:srgbClr val="C3348E"/>
                </a:solidFill>
              </a:rPr>
              <a:t>P</a:t>
            </a:r>
            <a:r>
              <a:rPr lang="hr-HR" sz="1400" dirty="0" smtClean="0">
                <a:solidFill>
                  <a:srgbClr val="C3348E"/>
                </a:solidFill>
              </a:rPr>
              <a:t>odijeljene zajednice, </a:t>
            </a:r>
            <a:r>
              <a:rPr lang="hr-HR" sz="1400" dirty="0" smtClean="0">
                <a:solidFill>
                  <a:srgbClr val="C3348E"/>
                </a:solidFill>
                <a:latin typeface="Times New Roman"/>
                <a:cs typeface="Times New Roman"/>
              </a:rPr>
              <a:t>"</a:t>
            </a:r>
            <a:r>
              <a:rPr lang="hr-HR" sz="1400" dirty="0" smtClean="0">
                <a:solidFill>
                  <a:srgbClr val="C3348E"/>
                </a:solidFill>
              </a:rPr>
              <a:t>neravnopravan</a:t>
            </a:r>
            <a:r>
              <a:rPr lang="hr-HR" sz="1400" dirty="0" smtClean="0">
                <a:solidFill>
                  <a:srgbClr val="C3348E"/>
                </a:solidFill>
                <a:latin typeface="Times New Roman"/>
                <a:cs typeface="Times New Roman"/>
              </a:rPr>
              <a:t>"</a:t>
            </a:r>
            <a:r>
              <a:rPr lang="hr-HR" sz="1400" dirty="0" smtClean="0">
                <a:solidFill>
                  <a:srgbClr val="C3348E"/>
                </a:solidFill>
              </a:rPr>
              <a:t> svijet</a:t>
            </a:r>
            <a:endParaRPr lang="hr-HR" sz="1400" dirty="0">
              <a:solidFill>
                <a:srgbClr val="C3348E"/>
              </a:solidFill>
            </a:endParaRPr>
          </a:p>
        </p:txBody>
      </p:sp>
      <p:sp>
        <p:nvSpPr>
          <p:cNvPr id="9" name="Content Placeholder 8"/>
          <p:cNvSpPr>
            <a:spLocks noGrp="1"/>
          </p:cNvSpPr>
          <p:nvPr>
            <p:ph sz="half" idx="2"/>
          </p:nvPr>
        </p:nvSpPr>
        <p:spPr>
          <a:xfrm>
            <a:off x="457200" y="2132856"/>
            <a:ext cx="4040188" cy="3951288"/>
          </a:xfrm>
          <a:solidFill>
            <a:schemeClr val="accent4">
              <a:lumMod val="20000"/>
              <a:lumOff val="80000"/>
            </a:schemeClr>
          </a:solidFill>
        </p:spPr>
        <p:txBody>
          <a:bodyPr anchor="t">
            <a:normAutofit lnSpcReduction="10000"/>
          </a:bodyPr>
          <a:lstStyle/>
          <a:p>
            <a:pPr algn="just">
              <a:tabLst>
                <a:tab pos="2873375" algn="l"/>
              </a:tabLst>
            </a:pPr>
            <a:r>
              <a:rPr lang="hr-HR" sz="1200" dirty="0" smtClean="0">
                <a:solidFill>
                  <a:srgbClr val="31247F"/>
                </a:solidFill>
              </a:rPr>
              <a:t>Prema  podacima Svjetske banke iz 2015. godine, procjenjujje se da 700 milijuna (10% svjetske populacije) živi s manje od 1,90 US$ dnevno.</a:t>
            </a:r>
          </a:p>
          <a:p>
            <a:pPr algn="just">
              <a:tabLst>
                <a:tab pos="2873375" algn="l"/>
              </a:tabLst>
            </a:pPr>
            <a:r>
              <a:rPr lang="hr-HR" sz="1200" dirty="0" smtClean="0">
                <a:solidFill>
                  <a:srgbClr val="31247F"/>
                </a:solidFill>
              </a:rPr>
              <a:t>Siromaštvo ima značajne prepreke u ostvarivanju najosnovnijih potreba: zdravstvena skrb, kvalitetno obrazovanje, uvjeti stanovanja, sigurno okruženje, zdrava  prehrana, čista voda, provođenje zdravstvenih mjera i nedostatak pristupa dobro plaćenim poslovima.</a:t>
            </a:r>
          </a:p>
          <a:p>
            <a:pPr algn="just">
              <a:tabLst>
                <a:tab pos="2873375" algn="l"/>
              </a:tabLst>
            </a:pPr>
            <a:r>
              <a:rPr lang="hr-HR" sz="1200" dirty="0" smtClean="0">
                <a:solidFill>
                  <a:srgbClr val="31247F"/>
                </a:solidFill>
              </a:rPr>
              <a:t>Da bi ovaj rascjep između siromaštva  i razvijenog svijeta postao manji, 191 članica Ujedinjenih naroda obvezale su se 2015. godine na postizanje ciljeva održivog razvoja koji posebno ističu probleme siromaštva, gladi, nejednakosti, klimatskih promjena, prosperiteta, mira i pravde  među narodima i unutar naroda.</a:t>
            </a:r>
          </a:p>
          <a:p>
            <a:pPr algn="just">
              <a:tabLst>
                <a:tab pos="2873375" algn="l"/>
              </a:tabLst>
            </a:pPr>
            <a:r>
              <a:rPr lang="hr-HR" sz="1200" dirty="0" smtClean="0">
                <a:solidFill>
                  <a:srgbClr val="31247F"/>
                </a:solidFill>
              </a:rPr>
              <a:t> Medicinske sestre/tehničari svojim djelovanjem imaju veliku ulogu u ostvarivanju i postizanju ciljeva održivog razvoja; razumiju čimbenike koji oblikuju život pojedinca te kakav utjecaj imaju na njegovo zdravlje.</a:t>
            </a:r>
          </a:p>
          <a:p>
            <a:pPr algn="just">
              <a:tabLst>
                <a:tab pos="2873375" algn="l"/>
              </a:tabLst>
            </a:pPr>
            <a:r>
              <a:rPr lang="hr-HR" sz="1200" dirty="0" smtClean="0">
                <a:solidFill>
                  <a:srgbClr val="31247F"/>
                </a:solidFill>
              </a:rPr>
              <a:t>Sestrinska profesija je ukorijenjena u temeljnoj brizi za socijalne, emocionalne i fizičke potrebe obespravljenih.</a:t>
            </a:r>
          </a:p>
          <a:p>
            <a:pPr algn="just">
              <a:tabLst>
                <a:tab pos="2873375" algn="l"/>
              </a:tabLst>
            </a:pPr>
            <a:r>
              <a:rPr lang="hr-HR" sz="1200" dirty="0" smtClean="0">
                <a:solidFill>
                  <a:srgbClr val="31247F"/>
                </a:solidFill>
              </a:rPr>
              <a:t>SESTRINSTVO = partner i lider u rješavanju problema socijalnih odrednica zdravlja.</a:t>
            </a:r>
            <a:endParaRPr lang="hr-HR" sz="1200" dirty="0">
              <a:solidFill>
                <a:srgbClr val="31247F"/>
              </a:solidFill>
            </a:endParaRPr>
          </a:p>
        </p:txBody>
      </p:sp>
      <p:sp>
        <p:nvSpPr>
          <p:cNvPr id="10" name="Text Placeholder 9"/>
          <p:cNvSpPr>
            <a:spLocks noGrp="1"/>
          </p:cNvSpPr>
          <p:nvPr>
            <p:ph type="body" sz="quarter" idx="3"/>
          </p:nvPr>
        </p:nvSpPr>
        <p:spPr>
          <a:solidFill>
            <a:schemeClr val="accent4">
              <a:lumMod val="20000"/>
              <a:lumOff val="80000"/>
            </a:schemeClr>
          </a:solidFill>
        </p:spPr>
        <p:txBody>
          <a:bodyPr anchor="ctr">
            <a:normAutofit/>
          </a:bodyPr>
          <a:lstStyle/>
          <a:p>
            <a:pPr algn="ctr"/>
            <a:r>
              <a:rPr lang="hr-HR" sz="1400" dirty="0" smtClean="0">
                <a:solidFill>
                  <a:srgbClr val="C3348E"/>
                </a:solidFill>
              </a:rPr>
              <a:t>Nada na kraju života: bitna uloga medicinskih sestara</a:t>
            </a:r>
            <a:endParaRPr lang="hr-HR" sz="1400" dirty="0">
              <a:solidFill>
                <a:srgbClr val="C3348E"/>
              </a:solidFill>
            </a:endParaRPr>
          </a:p>
        </p:txBody>
      </p:sp>
      <p:sp>
        <p:nvSpPr>
          <p:cNvPr id="11" name="Content Placeholder 10"/>
          <p:cNvSpPr>
            <a:spLocks noGrp="1"/>
          </p:cNvSpPr>
          <p:nvPr>
            <p:ph sz="quarter" idx="4"/>
          </p:nvPr>
        </p:nvSpPr>
        <p:spPr>
          <a:xfrm>
            <a:off x="4645025" y="2132856"/>
            <a:ext cx="4041775" cy="3951288"/>
          </a:xfrm>
          <a:solidFill>
            <a:schemeClr val="accent4">
              <a:lumMod val="20000"/>
              <a:lumOff val="80000"/>
            </a:schemeClr>
          </a:solidFill>
        </p:spPr>
        <p:txBody>
          <a:bodyPr anchor="t">
            <a:normAutofit/>
          </a:bodyPr>
          <a:lstStyle/>
          <a:p>
            <a:pPr algn="just"/>
            <a:r>
              <a:rPr lang="hr-HR" sz="1200" dirty="0" smtClean="0">
                <a:solidFill>
                  <a:srgbClr val="31247F"/>
                </a:solidFill>
              </a:rPr>
              <a:t>Uloga medicinske sestre/tehničara u pružanju palijativne skrbi je promicanje osiguravanja dostojanstva pacijenta te zalaganje za univerzalni pristup palijativnoj skrbi  koja donosi nadu palijativnim pacijentima.</a:t>
            </a:r>
          </a:p>
          <a:p>
            <a:pPr algn="just"/>
            <a:r>
              <a:rPr lang="hr-HR" sz="1200" dirty="0" smtClean="0">
                <a:solidFill>
                  <a:srgbClr val="31247F"/>
                </a:solidFill>
              </a:rPr>
              <a:t>Skrb za umirućeg, palijativnog pacijenta mora biti bazirana na holističkom pristupu.</a:t>
            </a:r>
          </a:p>
          <a:p>
            <a:pPr algn="just"/>
            <a:r>
              <a:rPr lang="hr-HR" sz="1200" dirty="0" smtClean="0">
                <a:solidFill>
                  <a:srgbClr val="31247F"/>
                </a:solidFill>
              </a:rPr>
              <a:t>Svjetska zdravstvena organizacija priznaje pristup palijativnoj skrbi kao ljudsko pravo koje treba primjenjivati kroz holistički pristup  i integrirane zdravstvene usluge obraćajući pritom posebnu pažnju na specifične potrebe i skklonosti pojedinaca.</a:t>
            </a:r>
          </a:p>
          <a:p>
            <a:pPr algn="just"/>
            <a:r>
              <a:rPr lang="hr-HR" sz="1200" dirty="0" smtClean="0">
                <a:solidFill>
                  <a:srgbClr val="31247F"/>
                </a:solidFill>
              </a:rPr>
              <a:t>Medicinske sestre/tehničari igraju središnju ulogu u skrbi o umirućim jer sam temelj sestrinstva, koji leži u njegovom holističkom fokusu i naglasku na poštivanje dostojanstva osobe, pruža ogroman neiskorišteni potencijal za rješavanje onoga što je najviše važno ljudima na kraju života.</a:t>
            </a:r>
          </a:p>
          <a:p>
            <a:pPr algn="just"/>
            <a:r>
              <a:rPr lang="hr-HR" sz="1200" dirty="0" smtClean="0">
                <a:solidFill>
                  <a:srgbClr val="31247F"/>
                </a:solidFill>
              </a:rPr>
              <a:t>Nada označava različite stvari različitim ljudima koji žive  s različitim životno ugrožavajućim stanjima.</a:t>
            </a:r>
            <a:endParaRPr lang="hr-HR" sz="1200" dirty="0">
              <a:solidFill>
                <a:srgbClr val="31247F"/>
              </a:solidFill>
            </a:endParaRPr>
          </a:p>
        </p:txBody>
      </p:sp>
      <p:sp>
        <p:nvSpPr>
          <p:cNvPr id="12" name="Rectangle 11"/>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15" name="Picture 4" descr="C:\Users\SandroV\Desktop\Logo &amp; pics box\International Council of Nurses.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616786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r>
              <a:rPr lang="hr-HR" b="1" dirty="0">
                <a:solidFill>
                  <a:srgbClr val="31247F"/>
                </a:solidFill>
                <a:effectLst>
                  <a:outerShdw blurRad="38100" dist="38100" dir="2700000" algn="tl">
                    <a:srgbClr val="000000">
                      <a:alpha val="43137"/>
                    </a:srgbClr>
                  </a:outerShdw>
                </a:effectLst>
              </a:rPr>
              <a:t>IZAZOVI PRED SESTRINSTVOM DO ZDRAVLJA U SVIJETU</a:t>
            </a:r>
            <a:endParaRPr lang="hr-HR" dirty="0"/>
          </a:p>
        </p:txBody>
      </p:sp>
      <p:sp>
        <p:nvSpPr>
          <p:cNvPr id="8" name="Text Placeholder 7"/>
          <p:cNvSpPr>
            <a:spLocks noGrp="1"/>
          </p:cNvSpPr>
          <p:nvPr>
            <p:ph type="body" idx="1"/>
          </p:nvPr>
        </p:nvSpPr>
        <p:spPr>
          <a:solidFill>
            <a:schemeClr val="accent4">
              <a:lumMod val="20000"/>
              <a:lumOff val="80000"/>
            </a:schemeClr>
          </a:solidFill>
        </p:spPr>
        <p:txBody>
          <a:bodyPr anchor="ctr">
            <a:noAutofit/>
          </a:bodyPr>
          <a:lstStyle/>
          <a:p>
            <a:pPr algn="ctr"/>
            <a:r>
              <a:rPr lang="hr-HR" sz="1400" dirty="0" smtClean="0">
                <a:solidFill>
                  <a:srgbClr val="C3348E"/>
                </a:solidFill>
              </a:rPr>
              <a:t>Radimo li ispravne stvari kako bismo zadovoljili zdravstvene potrebe ljudi o kojima brinemo?</a:t>
            </a:r>
            <a:endParaRPr lang="hr-HR" sz="1400" dirty="0">
              <a:solidFill>
                <a:srgbClr val="C3348E"/>
              </a:solidFill>
            </a:endParaRPr>
          </a:p>
        </p:txBody>
      </p:sp>
      <p:sp>
        <p:nvSpPr>
          <p:cNvPr id="9" name="Content Placeholder 8"/>
          <p:cNvSpPr>
            <a:spLocks noGrp="1"/>
          </p:cNvSpPr>
          <p:nvPr>
            <p:ph sz="half" idx="2"/>
          </p:nvPr>
        </p:nvSpPr>
        <p:spPr>
          <a:xfrm>
            <a:off x="457200" y="2132856"/>
            <a:ext cx="4040188" cy="3951288"/>
          </a:xfrm>
          <a:solidFill>
            <a:schemeClr val="accent4">
              <a:lumMod val="20000"/>
              <a:lumOff val="80000"/>
            </a:schemeClr>
          </a:solidFill>
        </p:spPr>
        <p:txBody>
          <a:bodyPr>
            <a:noAutofit/>
          </a:bodyPr>
          <a:lstStyle/>
          <a:p>
            <a:pPr algn="just"/>
            <a:r>
              <a:rPr lang="hr-HR" sz="1200" dirty="0" smtClean="0">
                <a:solidFill>
                  <a:srgbClr val="31247F"/>
                </a:solidFill>
              </a:rPr>
              <a:t>Kako odlučujemo koje su usluge potrebne i koje postavke su najbolje za rad s populacijom, nije uvijek jasno niti dosljedno.</a:t>
            </a:r>
          </a:p>
          <a:p>
            <a:pPr algn="just"/>
            <a:r>
              <a:rPr lang="hr-HR" sz="1200" dirty="0" smtClean="0">
                <a:solidFill>
                  <a:srgbClr val="31247F"/>
                </a:solidFill>
              </a:rPr>
              <a:t>Zdravstveni sustavi su na to počeli gledati u formi zdravstvene skrbi temeljene na vrijednosti: donošenje ishoda koji su važni pacijentima, pojedincima i zajednicama uz pripadajuće troškove potrebne za ostvarenje tih ishoda.</a:t>
            </a:r>
          </a:p>
          <a:p>
            <a:pPr algn="just"/>
            <a:r>
              <a:rPr lang="hr-HR" sz="1200" dirty="0" smtClean="0">
                <a:solidFill>
                  <a:srgbClr val="31247F"/>
                </a:solidFill>
              </a:rPr>
              <a:t>Da bi zdravstveni sustavi to postigli koriste se </a:t>
            </a:r>
            <a:r>
              <a:rPr lang="hr-HR" sz="1200" dirty="0" smtClean="0">
                <a:solidFill>
                  <a:srgbClr val="31247F"/>
                </a:solidFill>
                <a:cs typeface="Times New Roman"/>
              </a:rPr>
              <a:t>"</a:t>
            </a:r>
            <a:r>
              <a:rPr lang="hr-HR" sz="1200" dirty="0" smtClean="0">
                <a:solidFill>
                  <a:srgbClr val="31247F"/>
                </a:solidFill>
              </a:rPr>
              <a:t>Five Rights</a:t>
            </a:r>
            <a:r>
              <a:rPr lang="hr-HR" sz="1200" dirty="0" smtClean="0">
                <a:solidFill>
                  <a:srgbClr val="31247F"/>
                </a:solidFill>
                <a:cs typeface="Times New Roman"/>
              </a:rPr>
              <a:t>"</a:t>
            </a:r>
            <a:r>
              <a:rPr lang="hr-HR" sz="1200" dirty="0" smtClean="0">
                <a:solidFill>
                  <a:srgbClr val="31247F"/>
                </a:solidFill>
              </a:rPr>
              <a:t> terminologijom: </a:t>
            </a:r>
            <a:endParaRPr lang="hr-HR" sz="1200" dirty="0">
              <a:solidFill>
                <a:srgbClr val="31247F"/>
              </a:solidFill>
            </a:endParaRPr>
          </a:p>
          <a:p>
            <a:pPr marL="623888" indent="-87313" algn="just">
              <a:tabLst>
                <a:tab pos="987425" algn="l"/>
              </a:tabLst>
            </a:pPr>
            <a:r>
              <a:rPr lang="hr-HR" sz="1200" b="1" dirty="0" smtClean="0">
                <a:solidFill>
                  <a:srgbClr val="31247F"/>
                </a:solidFill>
              </a:rPr>
              <a:t>Prava skrb, pravi pružatelj usluga, pravo vrijeme, pravo mjesto i pravi trošak</a:t>
            </a:r>
          </a:p>
          <a:p>
            <a:pPr marL="363538" indent="-363538" algn="just">
              <a:tabLst>
                <a:tab pos="987425" algn="l"/>
              </a:tabLst>
            </a:pPr>
            <a:r>
              <a:rPr lang="hr-HR" sz="1200" dirty="0" smtClean="0">
                <a:solidFill>
                  <a:srgbClr val="31247F"/>
                </a:solidFill>
              </a:rPr>
              <a:t>Aktivno sudjelovanje medicinskih sestara/tehničara je neophodno za preobrazbu zdravstvenih sustava i poboljšanje pristupa skrbi.</a:t>
            </a:r>
          </a:p>
          <a:p>
            <a:pPr marL="363538" indent="-363538" algn="just">
              <a:tabLst>
                <a:tab pos="987425" algn="l"/>
              </a:tabLst>
            </a:pPr>
            <a:r>
              <a:rPr lang="hr-HR" sz="1200" dirty="0" smtClean="0">
                <a:solidFill>
                  <a:srgbClr val="31247F"/>
                </a:solidFill>
              </a:rPr>
              <a:t>Javnost očekuje da medicinske sestre/tehničari rade zajedno s partnerima na transformaciji zdravstvene zaštite kako bi što učinkovitije pružali potrebne zdravstvene usluge.</a:t>
            </a:r>
            <a:endParaRPr lang="hr-HR" sz="800" dirty="0">
              <a:solidFill>
                <a:srgbClr val="31247F"/>
              </a:solidFill>
            </a:endParaRPr>
          </a:p>
        </p:txBody>
      </p:sp>
      <p:sp>
        <p:nvSpPr>
          <p:cNvPr id="10" name="Text Placeholder 9"/>
          <p:cNvSpPr>
            <a:spLocks noGrp="1"/>
          </p:cNvSpPr>
          <p:nvPr>
            <p:ph type="body" sz="quarter" idx="3"/>
          </p:nvPr>
        </p:nvSpPr>
        <p:spPr>
          <a:solidFill>
            <a:schemeClr val="accent4">
              <a:lumMod val="20000"/>
              <a:lumOff val="80000"/>
            </a:schemeClr>
          </a:solidFill>
        </p:spPr>
        <p:txBody>
          <a:bodyPr anchor="ctr">
            <a:normAutofit/>
          </a:bodyPr>
          <a:lstStyle/>
          <a:p>
            <a:pPr algn="ctr"/>
            <a:r>
              <a:rPr lang="hr-HR" sz="1400" dirty="0" smtClean="0">
                <a:solidFill>
                  <a:srgbClr val="C3348E"/>
                </a:solidFill>
              </a:rPr>
              <a:t>Medicinske sestre, troškovi zdravstvene zaštite i potraga za vrijednošću u zdravstvu</a:t>
            </a:r>
            <a:endParaRPr lang="hr-HR" sz="1400" dirty="0">
              <a:solidFill>
                <a:srgbClr val="C3348E"/>
              </a:solidFill>
            </a:endParaRPr>
          </a:p>
        </p:txBody>
      </p:sp>
      <p:sp>
        <p:nvSpPr>
          <p:cNvPr id="11" name="Content Placeholder 10"/>
          <p:cNvSpPr>
            <a:spLocks noGrp="1"/>
          </p:cNvSpPr>
          <p:nvPr>
            <p:ph sz="quarter" idx="4"/>
          </p:nvPr>
        </p:nvSpPr>
        <p:spPr>
          <a:xfrm>
            <a:off x="4645025" y="2132856"/>
            <a:ext cx="4041775" cy="3951288"/>
          </a:xfrm>
          <a:solidFill>
            <a:schemeClr val="accent4">
              <a:lumMod val="20000"/>
              <a:lumOff val="80000"/>
            </a:schemeClr>
          </a:solidFill>
        </p:spPr>
        <p:txBody>
          <a:bodyPr>
            <a:normAutofit/>
          </a:bodyPr>
          <a:lstStyle/>
          <a:p>
            <a:pPr algn="just"/>
            <a:r>
              <a:rPr lang="hr-HR" sz="1200" dirty="0" smtClean="0">
                <a:solidFill>
                  <a:srgbClr val="31247F"/>
                </a:solidFill>
              </a:rPr>
              <a:t>Medicinske sestre/tehničari su bile (i) i mogu biti kritična sastavnica u rješavanju potreba za njegom u vrlo resursima ograničenim okolišima.</a:t>
            </a:r>
          </a:p>
          <a:p>
            <a:pPr algn="just"/>
            <a:r>
              <a:rPr lang="hr-HR" sz="1200" dirty="0" smtClean="0">
                <a:solidFill>
                  <a:srgbClr val="31247F"/>
                </a:solidFill>
              </a:rPr>
              <a:t>Sve zemlje s niskim, srednjim i visokim prihodima nastoje ostvariti zdravstvene usluge visoke vrijednosti i kvalitete uz najnižu moguću cijenu.</a:t>
            </a:r>
          </a:p>
          <a:p>
            <a:pPr algn="just"/>
            <a:r>
              <a:rPr lang="hr-HR" sz="1200" dirty="0" smtClean="0">
                <a:solidFill>
                  <a:srgbClr val="31247F"/>
                </a:solidFill>
              </a:rPr>
              <a:t>Medicinske sestre/tehničari su neophodne(i) za učinkovito širenje i provedbu visokokvalitetne i vrijedne skrbi u zemljama s niskim i srednjim dohotkom.</a:t>
            </a:r>
          </a:p>
          <a:p>
            <a:pPr algn="just"/>
            <a:r>
              <a:rPr lang="hr-HR" sz="1200" dirty="0" smtClean="0">
                <a:solidFill>
                  <a:srgbClr val="31247F"/>
                </a:solidFill>
              </a:rPr>
              <a:t>Task-shifting kao mogućnost rješenja problema, posebice u zemljama s niskim dohocima.</a:t>
            </a:r>
          </a:p>
        </p:txBody>
      </p:sp>
      <p:sp>
        <p:nvSpPr>
          <p:cNvPr id="12" name="Rectangle 11"/>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15" name="Picture 4" descr="C:\Users\SandroV\Desktop\Logo &amp; pics box\International Council of Nurses.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61678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10" name="Picture 4" descr="C:\Users\SandroV\Desktop\Logo &amp; pics box\International Council of Nurses.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5">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5381625" y="2183854"/>
            <a:ext cx="3762375" cy="3981450"/>
          </a:xfrm>
          <a:prstGeom prst="rect">
            <a:avLst/>
          </a:prstGeom>
        </p:spPr>
      </p:pic>
      <p:sp>
        <p:nvSpPr>
          <p:cNvPr id="12" name="Title 2"/>
          <p:cNvSpPr>
            <a:spLocks noGrp="1"/>
          </p:cNvSpPr>
          <p:nvPr>
            <p:ph type="title"/>
          </p:nvPr>
        </p:nvSpPr>
        <p:spPr>
          <a:xfrm>
            <a:off x="457200" y="125760"/>
            <a:ext cx="8229600" cy="1143000"/>
          </a:xfrm>
        </p:spPr>
        <p:txBody>
          <a:bodyPr>
            <a:normAutofit/>
          </a:bodyPr>
          <a:lstStyle/>
          <a:p>
            <a:r>
              <a:rPr lang="hr-HR" sz="2800" b="1" dirty="0" smtClean="0">
                <a:solidFill>
                  <a:srgbClr val="C3348E"/>
                </a:solidFill>
                <a:latin typeface="+mn-lt"/>
              </a:rPr>
              <a:t>Korist potencijala medicinskih sestara za zdravlje u svijetu</a:t>
            </a:r>
            <a:endParaRPr lang="hr-HR" sz="2800" b="1" dirty="0">
              <a:solidFill>
                <a:srgbClr val="C3348E"/>
              </a:solidFill>
              <a:latin typeface="+mn-lt"/>
            </a:endParaRPr>
          </a:p>
        </p:txBody>
      </p:sp>
      <p:sp>
        <p:nvSpPr>
          <p:cNvPr id="13" name="Rectangle 12"/>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16" name="Picture 4" descr="C:\Users\SandroV\Desktop\Logo &amp; pics box\International Council of Nurses.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19"/>
          <p:cNvSpPr/>
          <p:nvPr/>
        </p:nvSpPr>
        <p:spPr>
          <a:xfrm>
            <a:off x="0" y="1772816"/>
            <a:ext cx="5796136" cy="33123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Tx/>
              <a:buChar char="-"/>
            </a:pPr>
            <a:r>
              <a:rPr lang="hr-HR" sz="1400" b="1" dirty="0">
                <a:solidFill>
                  <a:srgbClr val="31247F"/>
                </a:solidFill>
              </a:rPr>
              <a:t>Sestrinstvo je jedna od profesija kojoj ljudi najviše vjeruju. Ipak, većina ljudi još uvijek ne može adekvatno opisati uloge i odgovornosti medicinskih sestara. Veliki dio posla ove profesije u javnosti je još uvijek nedovoljno jasan, a ipak su medicinske sestre i dalje u prvom planu pružanja njege bolesnika na svakom koraku kroz cijeli životni vijek. </a:t>
            </a:r>
            <a:endParaRPr lang="hr-HR" sz="1400" b="1" dirty="0" smtClean="0">
              <a:solidFill>
                <a:srgbClr val="31247F"/>
              </a:solidFill>
            </a:endParaRPr>
          </a:p>
          <a:p>
            <a:pPr marL="285750" indent="-285750" algn="just">
              <a:buFontTx/>
              <a:buChar char="-"/>
            </a:pPr>
            <a:r>
              <a:rPr lang="en-US" sz="1400" b="1" dirty="0" err="1">
                <a:solidFill>
                  <a:srgbClr val="31247F"/>
                </a:solidFill>
              </a:rPr>
              <a:t>Iznimno</a:t>
            </a:r>
            <a:r>
              <a:rPr lang="en-US" sz="1400" b="1" dirty="0">
                <a:solidFill>
                  <a:srgbClr val="31247F"/>
                </a:solidFill>
              </a:rPr>
              <a:t> je </a:t>
            </a:r>
            <a:r>
              <a:rPr lang="en-US" sz="1400" b="1" dirty="0" err="1">
                <a:solidFill>
                  <a:srgbClr val="31247F"/>
                </a:solidFill>
              </a:rPr>
              <a:t>važno</a:t>
            </a:r>
            <a:r>
              <a:rPr lang="en-US" sz="1400" b="1" dirty="0">
                <a:solidFill>
                  <a:srgbClr val="31247F"/>
                </a:solidFill>
              </a:rPr>
              <a:t> </a:t>
            </a:r>
            <a:r>
              <a:rPr lang="en-US" sz="1400" b="1" dirty="0" err="1">
                <a:solidFill>
                  <a:srgbClr val="31247F"/>
                </a:solidFill>
              </a:rPr>
              <a:t>artikulirati</a:t>
            </a:r>
            <a:r>
              <a:rPr lang="en-US" sz="1400" b="1" dirty="0">
                <a:solidFill>
                  <a:srgbClr val="31247F"/>
                </a:solidFill>
              </a:rPr>
              <a:t> </a:t>
            </a:r>
            <a:r>
              <a:rPr lang="en-US" sz="1400" b="1" dirty="0" err="1">
                <a:solidFill>
                  <a:srgbClr val="31247F"/>
                </a:solidFill>
              </a:rPr>
              <a:t>kako</a:t>
            </a:r>
            <a:r>
              <a:rPr lang="en-US" sz="1400" b="1" dirty="0">
                <a:solidFill>
                  <a:srgbClr val="31247F"/>
                </a:solidFill>
              </a:rPr>
              <a:t> </a:t>
            </a:r>
            <a:r>
              <a:rPr lang="en-US" sz="1400" b="1" dirty="0" err="1">
                <a:solidFill>
                  <a:srgbClr val="31247F"/>
                </a:solidFill>
              </a:rPr>
              <a:t>najbolje</a:t>
            </a:r>
            <a:r>
              <a:rPr lang="en-US" sz="1400" b="1" dirty="0">
                <a:solidFill>
                  <a:srgbClr val="31247F"/>
                </a:solidFill>
              </a:rPr>
              <a:t> </a:t>
            </a:r>
            <a:r>
              <a:rPr lang="en-US" sz="1400" b="1" dirty="0" err="1">
                <a:solidFill>
                  <a:srgbClr val="31247F"/>
                </a:solidFill>
              </a:rPr>
              <a:t>iskoristiti</a:t>
            </a:r>
            <a:r>
              <a:rPr lang="en-US" sz="1400" b="1" dirty="0">
                <a:solidFill>
                  <a:srgbClr val="31247F"/>
                </a:solidFill>
              </a:rPr>
              <a:t> </a:t>
            </a:r>
            <a:r>
              <a:rPr lang="en-US" sz="1400" b="1" dirty="0" err="1">
                <a:solidFill>
                  <a:srgbClr val="31247F"/>
                </a:solidFill>
              </a:rPr>
              <a:t>potencijal</a:t>
            </a:r>
            <a:r>
              <a:rPr lang="en-US" sz="1400" b="1" dirty="0">
                <a:solidFill>
                  <a:srgbClr val="31247F"/>
                </a:solidFill>
              </a:rPr>
              <a:t> </a:t>
            </a:r>
            <a:r>
              <a:rPr lang="en-US" sz="1400" b="1" dirty="0" err="1">
                <a:solidFill>
                  <a:srgbClr val="31247F"/>
                </a:solidFill>
              </a:rPr>
              <a:t>sestrinstva</a:t>
            </a:r>
            <a:r>
              <a:rPr lang="en-US" sz="1400" b="1" dirty="0">
                <a:solidFill>
                  <a:srgbClr val="31247F"/>
                </a:solidFill>
              </a:rPr>
              <a:t>. </a:t>
            </a:r>
            <a:r>
              <a:rPr lang="en-US" sz="1400" b="1" dirty="0" err="1">
                <a:solidFill>
                  <a:srgbClr val="31247F"/>
                </a:solidFill>
              </a:rPr>
              <a:t>Ciljevi</a:t>
            </a:r>
            <a:r>
              <a:rPr lang="en-US" sz="1400" b="1" dirty="0">
                <a:solidFill>
                  <a:srgbClr val="31247F"/>
                </a:solidFill>
              </a:rPr>
              <a:t> bi </a:t>
            </a:r>
            <a:r>
              <a:rPr lang="en-US" sz="1400" b="1" dirty="0" err="1">
                <a:solidFill>
                  <a:srgbClr val="31247F"/>
                </a:solidFill>
              </a:rPr>
              <a:t>morali</a:t>
            </a:r>
            <a:r>
              <a:rPr lang="en-US" sz="1400" b="1" dirty="0">
                <a:solidFill>
                  <a:srgbClr val="31247F"/>
                </a:solidFill>
              </a:rPr>
              <a:t> </a:t>
            </a:r>
            <a:r>
              <a:rPr lang="en-US" sz="1400" b="1" dirty="0" err="1">
                <a:solidFill>
                  <a:srgbClr val="31247F"/>
                </a:solidFill>
              </a:rPr>
              <a:t>biti</a:t>
            </a:r>
            <a:r>
              <a:rPr lang="en-US" sz="1400" b="1" dirty="0">
                <a:solidFill>
                  <a:srgbClr val="31247F"/>
                </a:solidFill>
              </a:rPr>
              <a:t> </a:t>
            </a:r>
            <a:r>
              <a:rPr lang="en-US" sz="1400" b="1" dirty="0" err="1">
                <a:solidFill>
                  <a:srgbClr val="31247F"/>
                </a:solidFill>
              </a:rPr>
              <a:t>jačanje</a:t>
            </a:r>
            <a:r>
              <a:rPr lang="en-US" sz="1400" b="1" dirty="0">
                <a:solidFill>
                  <a:srgbClr val="31247F"/>
                </a:solidFill>
              </a:rPr>
              <a:t> </a:t>
            </a:r>
            <a:r>
              <a:rPr lang="en-US" sz="1400" b="1" dirty="0" err="1">
                <a:solidFill>
                  <a:srgbClr val="31247F"/>
                </a:solidFill>
              </a:rPr>
              <a:t>vodstva</a:t>
            </a:r>
            <a:r>
              <a:rPr lang="en-US" sz="1400" b="1" dirty="0">
                <a:solidFill>
                  <a:srgbClr val="31247F"/>
                </a:solidFill>
              </a:rPr>
              <a:t>/ </a:t>
            </a:r>
            <a:r>
              <a:rPr lang="en-US" sz="1400" b="1" dirty="0" err="1">
                <a:solidFill>
                  <a:srgbClr val="31247F"/>
                </a:solidFill>
              </a:rPr>
              <a:t>leadershipa</a:t>
            </a:r>
            <a:r>
              <a:rPr lang="en-US" sz="1400" b="1" dirty="0">
                <a:solidFill>
                  <a:srgbClr val="31247F"/>
                </a:solidFill>
              </a:rPr>
              <a:t> u </a:t>
            </a:r>
            <a:r>
              <a:rPr lang="en-US" sz="1400" b="1" dirty="0" err="1">
                <a:solidFill>
                  <a:srgbClr val="31247F"/>
                </a:solidFill>
              </a:rPr>
              <a:t>sestrinstvu</a:t>
            </a:r>
            <a:r>
              <a:rPr lang="en-US" sz="1400" b="1" dirty="0">
                <a:solidFill>
                  <a:srgbClr val="31247F"/>
                </a:solidFill>
              </a:rPr>
              <a:t>; </a:t>
            </a:r>
            <a:r>
              <a:rPr lang="en-US" sz="1400" b="1" dirty="0" err="1">
                <a:solidFill>
                  <a:srgbClr val="31247F"/>
                </a:solidFill>
              </a:rPr>
              <a:t>istraživanje</a:t>
            </a:r>
            <a:r>
              <a:rPr lang="en-US" sz="1400" b="1" dirty="0">
                <a:solidFill>
                  <a:srgbClr val="31247F"/>
                </a:solidFill>
              </a:rPr>
              <a:t> </a:t>
            </a:r>
            <a:r>
              <a:rPr lang="en-US" sz="1400" b="1" dirty="0" err="1">
                <a:solidFill>
                  <a:srgbClr val="31247F"/>
                </a:solidFill>
              </a:rPr>
              <a:t>dobrih</a:t>
            </a:r>
            <a:r>
              <a:rPr lang="en-US" sz="1400" b="1" dirty="0">
                <a:solidFill>
                  <a:srgbClr val="31247F"/>
                </a:solidFill>
              </a:rPr>
              <a:t> </a:t>
            </a:r>
            <a:r>
              <a:rPr lang="en-US" sz="1400" b="1" dirty="0" err="1">
                <a:solidFill>
                  <a:srgbClr val="31247F"/>
                </a:solidFill>
              </a:rPr>
              <a:t>praksi</a:t>
            </a:r>
            <a:r>
              <a:rPr lang="en-US" sz="1400" b="1" dirty="0">
                <a:solidFill>
                  <a:srgbClr val="31247F"/>
                </a:solidFill>
              </a:rPr>
              <a:t> i </a:t>
            </a:r>
            <a:r>
              <a:rPr lang="en-US" sz="1400" b="1" dirty="0" err="1">
                <a:solidFill>
                  <a:srgbClr val="31247F"/>
                </a:solidFill>
              </a:rPr>
              <a:t>inovacija</a:t>
            </a:r>
            <a:r>
              <a:rPr lang="en-US" sz="1400" b="1" dirty="0">
                <a:solidFill>
                  <a:srgbClr val="31247F"/>
                </a:solidFill>
              </a:rPr>
              <a:t> u </a:t>
            </a:r>
            <a:r>
              <a:rPr lang="en-US" sz="1400" b="1" dirty="0" err="1">
                <a:solidFill>
                  <a:srgbClr val="31247F"/>
                </a:solidFill>
              </a:rPr>
              <a:t>sestrinstvu</a:t>
            </a:r>
            <a:r>
              <a:rPr lang="en-US" sz="1400" b="1" dirty="0">
                <a:solidFill>
                  <a:srgbClr val="31247F"/>
                </a:solidFill>
              </a:rPr>
              <a:t>; </a:t>
            </a:r>
            <a:r>
              <a:rPr lang="en-US" sz="1400" b="1" dirty="0" err="1">
                <a:solidFill>
                  <a:srgbClr val="31247F"/>
                </a:solidFill>
              </a:rPr>
              <a:t>usmjerenost</a:t>
            </a:r>
            <a:r>
              <a:rPr lang="en-US" sz="1400" b="1" dirty="0">
                <a:solidFill>
                  <a:srgbClr val="31247F"/>
                </a:solidFill>
              </a:rPr>
              <a:t> </a:t>
            </a:r>
            <a:r>
              <a:rPr lang="en-US" sz="1400" b="1" dirty="0" err="1">
                <a:solidFill>
                  <a:srgbClr val="31247F"/>
                </a:solidFill>
              </a:rPr>
              <a:t>na</a:t>
            </a:r>
            <a:r>
              <a:rPr lang="en-US" sz="1400" b="1" dirty="0">
                <a:solidFill>
                  <a:srgbClr val="31247F"/>
                </a:solidFill>
              </a:rPr>
              <a:t> </a:t>
            </a:r>
            <a:r>
              <a:rPr lang="en-US" sz="1400" b="1" dirty="0" err="1">
                <a:solidFill>
                  <a:srgbClr val="31247F"/>
                </a:solidFill>
              </a:rPr>
              <a:t>razvoj</a:t>
            </a:r>
            <a:r>
              <a:rPr lang="en-US" sz="1400" b="1" dirty="0">
                <a:solidFill>
                  <a:srgbClr val="31247F"/>
                </a:solidFill>
              </a:rPr>
              <a:t> </a:t>
            </a:r>
            <a:r>
              <a:rPr lang="en-US" sz="1400" b="1" dirty="0" err="1">
                <a:solidFill>
                  <a:srgbClr val="31247F"/>
                </a:solidFill>
              </a:rPr>
              <a:t>sestrinstva</a:t>
            </a:r>
            <a:r>
              <a:rPr lang="en-US" sz="1400" b="1" dirty="0">
                <a:solidFill>
                  <a:srgbClr val="31247F"/>
                </a:solidFill>
              </a:rPr>
              <a:t> </a:t>
            </a:r>
            <a:r>
              <a:rPr lang="en-US" sz="1400" b="1" dirty="0" err="1">
                <a:solidFill>
                  <a:srgbClr val="31247F"/>
                </a:solidFill>
              </a:rPr>
              <a:t>te</a:t>
            </a:r>
            <a:r>
              <a:rPr lang="en-US" sz="1400" b="1" dirty="0">
                <a:solidFill>
                  <a:srgbClr val="31247F"/>
                </a:solidFill>
              </a:rPr>
              <a:t> </a:t>
            </a:r>
            <a:r>
              <a:rPr lang="en-US" sz="1400" b="1" dirty="0" err="1">
                <a:solidFill>
                  <a:srgbClr val="31247F"/>
                </a:solidFill>
              </a:rPr>
              <a:t>važnost</a:t>
            </a:r>
            <a:r>
              <a:rPr lang="en-US" sz="1400" b="1" dirty="0">
                <a:solidFill>
                  <a:srgbClr val="31247F"/>
                </a:solidFill>
              </a:rPr>
              <a:t> </a:t>
            </a:r>
            <a:r>
              <a:rPr lang="en-US" sz="1400" b="1" dirty="0" err="1">
                <a:solidFill>
                  <a:srgbClr val="31247F"/>
                </a:solidFill>
              </a:rPr>
              <a:t>analize</a:t>
            </a:r>
            <a:r>
              <a:rPr lang="en-US" sz="1400" b="1" dirty="0">
                <a:solidFill>
                  <a:srgbClr val="31247F"/>
                </a:solidFill>
              </a:rPr>
              <a:t> </a:t>
            </a:r>
            <a:r>
              <a:rPr lang="en-US" sz="1400" b="1" dirty="0" err="1">
                <a:solidFill>
                  <a:srgbClr val="31247F"/>
                </a:solidFill>
              </a:rPr>
              <a:t>tržišta</a:t>
            </a:r>
            <a:r>
              <a:rPr lang="en-US" sz="1400" b="1" dirty="0">
                <a:solidFill>
                  <a:srgbClr val="31247F"/>
                </a:solidFill>
              </a:rPr>
              <a:t> </a:t>
            </a:r>
            <a:r>
              <a:rPr lang="en-US" sz="1400" b="1" dirty="0" err="1">
                <a:solidFill>
                  <a:srgbClr val="31247F"/>
                </a:solidFill>
              </a:rPr>
              <a:t>rada</a:t>
            </a:r>
            <a:r>
              <a:rPr lang="en-US" sz="1400" b="1" dirty="0">
                <a:solidFill>
                  <a:srgbClr val="31247F"/>
                </a:solidFill>
              </a:rPr>
              <a:t> u </a:t>
            </a:r>
            <a:r>
              <a:rPr lang="en-US" sz="1400" b="1" dirty="0" err="1">
                <a:solidFill>
                  <a:srgbClr val="31247F"/>
                </a:solidFill>
              </a:rPr>
              <a:t>planiranju</a:t>
            </a:r>
            <a:r>
              <a:rPr lang="en-US" sz="1400" b="1" dirty="0">
                <a:solidFill>
                  <a:srgbClr val="31247F"/>
                </a:solidFill>
              </a:rPr>
              <a:t> </a:t>
            </a:r>
            <a:r>
              <a:rPr lang="en-US" sz="1400" b="1" dirty="0" err="1">
                <a:solidFill>
                  <a:srgbClr val="31247F"/>
                </a:solidFill>
              </a:rPr>
              <a:t>sestrinske</a:t>
            </a:r>
            <a:r>
              <a:rPr lang="en-US" sz="1400" b="1" dirty="0">
                <a:solidFill>
                  <a:srgbClr val="31247F"/>
                </a:solidFill>
              </a:rPr>
              <a:t> </a:t>
            </a:r>
            <a:r>
              <a:rPr lang="en-US" sz="1400" b="1" dirty="0" err="1">
                <a:solidFill>
                  <a:srgbClr val="31247F"/>
                </a:solidFill>
              </a:rPr>
              <a:t>radne</a:t>
            </a:r>
            <a:r>
              <a:rPr lang="en-US" sz="1400" b="1" dirty="0">
                <a:solidFill>
                  <a:srgbClr val="31247F"/>
                </a:solidFill>
              </a:rPr>
              <a:t> </a:t>
            </a:r>
            <a:r>
              <a:rPr lang="en-US" sz="1400" b="1" dirty="0" err="1">
                <a:solidFill>
                  <a:srgbClr val="31247F"/>
                </a:solidFill>
              </a:rPr>
              <a:t>snage</a:t>
            </a:r>
            <a:r>
              <a:rPr lang="en-US" sz="1400" b="1" dirty="0">
                <a:solidFill>
                  <a:srgbClr val="31247F"/>
                </a:solidFill>
              </a:rPr>
              <a:t>. </a:t>
            </a:r>
            <a:endParaRPr lang="hr-HR" sz="1400" b="1" dirty="0" smtClean="0">
              <a:solidFill>
                <a:srgbClr val="31247F"/>
              </a:solidFill>
            </a:endParaRPr>
          </a:p>
          <a:p>
            <a:pPr marL="285750" indent="-285750" algn="just">
              <a:buFontTx/>
              <a:buChar char="-"/>
            </a:pPr>
            <a:r>
              <a:rPr lang="vi-VN" sz="1400" b="1" dirty="0">
                <a:solidFill>
                  <a:srgbClr val="31247F"/>
                </a:solidFill>
                <a:latin typeface="Calibri" pitchFamily="34" charset="0"/>
                <a:cs typeface="Calibri" pitchFamily="34" charset="0"/>
              </a:rPr>
              <a:t>Također je o važno težiti ka osiguranju dobrog radnog okruženja u sestrinstvu te još boljim rezultatima povezivanja bolesnika i medicinskih sestara; zajedno s potrebom promicanja cjeloživotnog učenja</a:t>
            </a:r>
            <a:r>
              <a:rPr lang="vi-VN" sz="1400" b="1" dirty="0" smtClean="0">
                <a:solidFill>
                  <a:srgbClr val="31247F"/>
                </a:solidFill>
                <a:latin typeface="Calibri" pitchFamily="34" charset="0"/>
                <a:cs typeface="Calibri" pitchFamily="34" charset="0"/>
              </a:rPr>
              <a:t>.</a:t>
            </a:r>
            <a:endParaRPr lang="hr-HR" sz="1400" b="1" dirty="0" smtClean="0">
              <a:solidFill>
                <a:srgbClr val="31247F"/>
              </a:solidFill>
              <a:latin typeface="Calibri" pitchFamily="34" charset="0"/>
              <a:cs typeface="Calibri" pitchFamily="34" charset="0"/>
            </a:endParaRPr>
          </a:p>
          <a:p>
            <a:pPr marL="285750" indent="-285750" algn="just">
              <a:buFontTx/>
              <a:buChar char="-"/>
            </a:pPr>
            <a:r>
              <a:rPr lang="vi-VN" sz="1400" b="1" dirty="0">
                <a:solidFill>
                  <a:srgbClr val="31247F"/>
                </a:solidFill>
                <a:latin typeface="Calibri" pitchFamily="34" charset="0"/>
                <a:cs typeface="Calibri" pitchFamily="34" charset="0"/>
              </a:rPr>
              <a:t>Potrebno je usmjeriti se jače na sigurnost osoblja i sigurnost bolesnika i na razmišljanje kako možemo zadržati medicinske sestre kroz prepoznavanje i nagrađivanje najboljih. </a:t>
            </a:r>
          </a:p>
          <a:p>
            <a:pPr marL="285750" indent="-285750">
              <a:buFontTx/>
              <a:buChar char="-"/>
            </a:pPr>
            <a:endParaRPr lang="en-US" sz="1400" b="1" dirty="0">
              <a:solidFill>
                <a:srgbClr val="31247F"/>
              </a:solidFill>
              <a:latin typeface="Calibri" pitchFamily="34" charset="0"/>
              <a:cs typeface="Calibri" pitchFamily="34" charset="0"/>
            </a:endParaRPr>
          </a:p>
          <a:p>
            <a:pPr marL="285750" indent="-285750">
              <a:buFontTx/>
              <a:buChar char="-"/>
            </a:pPr>
            <a:endParaRPr lang="hr-HR" sz="1400" b="1" dirty="0" smtClean="0">
              <a:solidFill>
                <a:srgbClr val="31247F"/>
              </a:solidFill>
            </a:endParaRPr>
          </a:p>
        </p:txBody>
      </p:sp>
    </p:spTree>
    <p:extLst>
      <p:ext uri="{BB962C8B-B14F-4D97-AF65-F5344CB8AC3E}">
        <p14:creationId xmlns:p14="http://schemas.microsoft.com/office/powerpoint/2010/main" val="289906115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10" name="Picture 4" descr="C:\Users\SandroV\Desktop\Logo &amp; pics box\International Council of Nurses.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5">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5381625" y="2183854"/>
            <a:ext cx="3762375" cy="3981450"/>
          </a:xfrm>
          <a:prstGeom prst="rect">
            <a:avLst/>
          </a:prstGeom>
        </p:spPr>
      </p:pic>
      <p:sp>
        <p:nvSpPr>
          <p:cNvPr id="12" name="Title 2"/>
          <p:cNvSpPr>
            <a:spLocks noGrp="1"/>
          </p:cNvSpPr>
          <p:nvPr>
            <p:ph type="title"/>
          </p:nvPr>
        </p:nvSpPr>
        <p:spPr>
          <a:xfrm>
            <a:off x="457200" y="125760"/>
            <a:ext cx="8229600" cy="1143000"/>
          </a:xfrm>
        </p:spPr>
        <p:txBody>
          <a:bodyPr>
            <a:normAutofit/>
          </a:bodyPr>
          <a:lstStyle/>
          <a:p>
            <a:r>
              <a:rPr lang="hr-HR" sz="2800" b="1" dirty="0" smtClean="0">
                <a:solidFill>
                  <a:srgbClr val="C3348E"/>
                </a:solidFill>
                <a:latin typeface="+mn-lt"/>
              </a:rPr>
              <a:t>Leadership u sestrinsvu - put ka zdravlju u svijetu</a:t>
            </a:r>
            <a:endParaRPr lang="hr-HR" sz="2800" b="1" dirty="0">
              <a:solidFill>
                <a:srgbClr val="C3348E"/>
              </a:solidFill>
              <a:latin typeface="+mn-lt"/>
            </a:endParaRPr>
          </a:p>
        </p:txBody>
      </p:sp>
      <p:sp>
        <p:nvSpPr>
          <p:cNvPr id="13" name="Rectangle 12"/>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16" name="Picture 4" descr="C:\Users\SandroV\Desktop\Logo &amp; pics box\International Council of Nurses.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16"/>
          <p:cNvSpPr/>
          <p:nvPr/>
        </p:nvSpPr>
        <p:spPr>
          <a:xfrm>
            <a:off x="0" y="908720"/>
            <a:ext cx="5796136" cy="50405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Tx/>
              <a:buChar char="-"/>
            </a:pPr>
            <a:r>
              <a:rPr lang="hr-HR" sz="1400" b="1" dirty="0">
                <a:solidFill>
                  <a:srgbClr val="31247F"/>
                </a:solidFill>
              </a:rPr>
              <a:t>Više od 100 godina, većina zemalja strukturira vodstvo zdravstvenih službi pretežno iz biomedicinske perspektive, koju obično vode liječnici. Opseg dominacije muškaraca u zdravstvenom vodstvu evidentiran je na način da je utvrđeno da žene čine 70% globalne zdravstvene radne snage, ali zauzimaju samo 25% vodećih uloga. </a:t>
            </a:r>
          </a:p>
          <a:p>
            <a:pPr marL="285750" indent="-285750" algn="just">
              <a:buFontTx/>
              <a:buChar char="-"/>
            </a:pPr>
            <a:r>
              <a:rPr lang="hr-HR" sz="1400" b="1" dirty="0">
                <a:solidFill>
                  <a:srgbClr val="31247F"/>
                </a:solidFill>
              </a:rPr>
              <a:t>Čak i unutar prevladavajuće ženske sestrinske profesije, muškarci imaju nerazmjeran broj rukovodećih pozicija</a:t>
            </a:r>
            <a:r>
              <a:rPr lang="hr-HR" sz="1400" b="1" dirty="0" smtClean="0">
                <a:solidFill>
                  <a:srgbClr val="31247F"/>
                </a:solidFill>
              </a:rPr>
              <a:t>.</a:t>
            </a:r>
          </a:p>
          <a:p>
            <a:pPr marL="285750" indent="-285750" algn="just">
              <a:buFontTx/>
              <a:buChar char="-"/>
            </a:pPr>
            <a:r>
              <a:rPr lang="hr-HR" sz="1400" b="1" dirty="0">
                <a:solidFill>
                  <a:srgbClr val="31247F"/>
                </a:solidFill>
              </a:rPr>
              <a:t>Izvještaj o Trostrukom učinku sestrinstva koji je provela radna skupina za globalno zdravlje iz Velike Britanije, pruža dokaze o kritičnom doprinosu sestrinstva, jednakosti spolova i ekonomskom </a:t>
            </a:r>
            <a:r>
              <a:rPr lang="hr-HR" sz="1400" b="1" dirty="0" smtClean="0">
                <a:solidFill>
                  <a:srgbClr val="31247F"/>
                </a:solidFill>
              </a:rPr>
              <a:t>razvoju.</a:t>
            </a:r>
          </a:p>
          <a:p>
            <a:pPr marL="285750" indent="-285750" algn="just">
              <a:buFontTx/>
              <a:buChar char="-"/>
            </a:pPr>
            <a:r>
              <a:rPr lang="hr-HR" sz="1400" b="1" dirty="0" smtClean="0">
                <a:solidFill>
                  <a:srgbClr val="31247F"/>
                </a:solidFill>
              </a:rPr>
              <a:t>Ukazan </a:t>
            </a:r>
            <a:r>
              <a:rPr lang="hr-HR" sz="1400" b="1" dirty="0">
                <a:solidFill>
                  <a:srgbClr val="31247F"/>
                </a:solidFill>
              </a:rPr>
              <a:t>je imperativ uključivanja medicinskih sestara u izradu zdravstvene i socijalne politike, te naglašena potreba za više obrazovanja i mogućnosti rukovodstva</a:t>
            </a:r>
            <a:r>
              <a:rPr lang="hr-HR" sz="1400" b="1" dirty="0" smtClean="0">
                <a:solidFill>
                  <a:srgbClr val="31247F"/>
                </a:solidFill>
              </a:rPr>
              <a:t>.</a:t>
            </a:r>
          </a:p>
          <a:p>
            <a:pPr marL="285750" indent="-285750" algn="just">
              <a:buFontTx/>
              <a:buChar char="-"/>
            </a:pPr>
            <a:r>
              <a:rPr lang="vi-VN" sz="1400" b="1" dirty="0">
                <a:solidFill>
                  <a:srgbClr val="31247F"/>
                </a:solidFill>
                <a:latin typeface="Calibri" pitchFamily="34" charset="0"/>
                <a:cs typeface="Calibri" pitchFamily="34" charset="0"/>
              </a:rPr>
              <a:t>Sada se kontinuirano od vlasti na globalnoj razini traži da dublje razmisle o sestrinstvu i kako riješiti predviđeni globalni manjak od devet milijuna medicinskih sestara do 2030. godine</a:t>
            </a:r>
            <a:r>
              <a:rPr lang="vi-VN" sz="1400" b="1" dirty="0" smtClean="0">
                <a:solidFill>
                  <a:srgbClr val="31247F"/>
                </a:solidFill>
                <a:latin typeface="Calibri" pitchFamily="34" charset="0"/>
                <a:cs typeface="Calibri" pitchFamily="34" charset="0"/>
              </a:rPr>
              <a:t>.</a:t>
            </a:r>
            <a:endParaRPr lang="hr-HR" sz="1400" b="1" dirty="0" smtClean="0">
              <a:solidFill>
                <a:srgbClr val="31247F"/>
              </a:solidFill>
              <a:latin typeface="Calibri" pitchFamily="34" charset="0"/>
              <a:cs typeface="Calibri" pitchFamily="34" charset="0"/>
            </a:endParaRPr>
          </a:p>
          <a:p>
            <a:pPr marL="285750" indent="-285750" algn="just">
              <a:buFontTx/>
              <a:buChar char="-"/>
            </a:pPr>
            <a:r>
              <a:rPr lang="vi-VN" sz="1400" b="1" dirty="0">
                <a:solidFill>
                  <a:srgbClr val="31247F"/>
                </a:solidFill>
                <a:latin typeface="Calibri" pitchFamily="34" charset="0"/>
                <a:cs typeface="Calibri" pitchFamily="34" charset="0"/>
              </a:rPr>
              <a:t>Trenutne globalne epidemiološke i socijalne promjene, mentalno zdravlje i problemi povezani sa starenjem - u vrijeme sve većeg manjka sestrinske skrbi stvaraju sve veću neravnotežu između ponude i potražnje radne snage: sada je prilika za promjene. </a:t>
            </a:r>
          </a:p>
        </p:txBody>
      </p:sp>
    </p:spTree>
    <p:extLst>
      <p:ext uri="{BB962C8B-B14F-4D97-AF65-F5344CB8AC3E}">
        <p14:creationId xmlns:p14="http://schemas.microsoft.com/office/powerpoint/2010/main" val="118677109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10" name="Picture 4" descr="C:\Users\SandroV\Desktop\Logo &amp; pics box\International Council of Nurses.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5">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5381625" y="2183854"/>
            <a:ext cx="3762375" cy="3981450"/>
          </a:xfrm>
          <a:prstGeom prst="rect">
            <a:avLst/>
          </a:prstGeom>
        </p:spPr>
      </p:pic>
      <p:sp>
        <p:nvSpPr>
          <p:cNvPr id="12" name="Title 2"/>
          <p:cNvSpPr>
            <a:spLocks noGrp="1"/>
          </p:cNvSpPr>
          <p:nvPr>
            <p:ph type="title"/>
          </p:nvPr>
        </p:nvSpPr>
        <p:spPr>
          <a:xfrm>
            <a:off x="457200" y="125760"/>
            <a:ext cx="8229600" cy="1143000"/>
          </a:xfrm>
        </p:spPr>
        <p:txBody>
          <a:bodyPr>
            <a:noAutofit/>
          </a:bodyPr>
          <a:lstStyle/>
          <a:p>
            <a:pPr marL="0" indent="0"/>
            <a:r>
              <a:rPr lang="hr-HR" sz="2800" b="1" dirty="0">
                <a:solidFill>
                  <a:srgbClr val="C3348E"/>
                </a:solidFill>
                <a:latin typeface="+mn-lt"/>
              </a:rPr>
              <a:t>Partnerstva i suradnja, u zdravstvu i izvan njega: prelazak na međusobnu povezanost u leadershipu u sestrinstvu</a:t>
            </a:r>
          </a:p>
        </p:txBody>
      </p:sp>
      <p:sp>
        <p:nvSpPr>
          <p:cNvPr id="13" name="Rectangle 12"/>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16" name="Picture 4" descr="C:\Users\SandroV\Desktop\Logo &amp; pics box\International Council of Nurses.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p:cNvPicPr>
            <a:picLocks noChangeAspect="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74962" y="3861048"/>
            <a:ext cx="3393070" cy="2160000"/>
          </a:xfrm>
          <a:prstGeom prst="rect">
            <a:avLst/>
          </a:prstGeom>
        </p:spPr>
      </p:pic>
      <p:sp>
        <p:nvSpPr>
          <p:cNvPr id="18" name="Rectangle 17"/>
          <p:cNvSpPr/>
          <p:nvPr/>
        </p:nvSpPr>
        <p:spPr>
          <a:xfrm>
            <a:off x="385497" y="5816297"/>
            <a:ext cx="4572000" cy="276999"/>
          </a:xfrm>
          <a:prstGeom prst="rect">
            <a:avLst/>
          </a:prstGeom>
        </p:spPr>
        <p:txBody>
          <a:bodyPr>
            <a:spAutoFit/>
          </a:bodyPr>
          <a:lstStyle/>
          <a:p>
            <a:pPr algn="ctr"/>
            <a:r>
              <a:rPr lang="hr-HR" sz="1200" b="1" dirty="0">
                <a:solidFill>
                  <a:srgbClr val="31247F"/>
                </a:solidFill>
              </a:rPr>
              <a:t>Povezanost obrazovanja, tržišta rada i zdravstvenog sektora</a:t>
            </a:r>
          </a:p>
        </p:txBody>
      </p:sp>
      <p:sp>
        <p:nvSpPr>
          <p:cNvPr id="19" name="Rectangle 18"/>
          <p:cNvSpPr/>
          <p:nvPr/>
        </p:nvSpPr>
        <p:spPr>
          <a:xfrm>
            <a:off x="0" y="887710"/>
            <a:ext cx="5796136" cy="37654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Tx/>
              <a:buChar char="-"/>
            </a:pPr>
            <a:r>
              <a:rPr lang="vi-VN" sz="1400" b="1" dirty="0">
                <a:solidFill>
                  <a:srgbClr val="31247F"/>
                </a:solidFill>
                <a:latin typeface="Calibri" pitchFamily="34" charset="0"/>
                <a:cs typeface="Calibri" pitchFamily="34" charset="0"/>
              </a:rPr>
              <a:t>Globalna strategija o ljudskim resursima u zdravstvu: Radna snaga 2030. ističe međuprofesionalno obrazovanje i suradničku praksu kao ključne za suočavanje s izazovima zdravstvene radne snage na globalnoj </a:t>
            </a:r>
            <a:r>
              <a:rPr lang="vi-VN" sz="1400" b="1" dirty="0" smtClean="0">
                <a:solidFill>
                  <a:srgbClr val="31247F"/>
                </a:solidFill>
                <a:latin typeface="Calibri" pitchFamily="34" charset="0"/>
                <a:cs typeface="Calibri" pitchFamily="34" charset="0"/>
              </a:rPr>
              <a:t>razini.</a:t>
            </a:r>
            <a:endParaRPr lang="hr-HR" sz="1400" b="1" dirty="0" smtClean="0">
              <a:solidFill>
                <a:srgbClr val="31247F"/>
              </a:solidFill>
              <a:latin typeface="Calibri" pitchFamily="34" charset="0"/>
              <a:cs typeface="Calibri" pitchFamily="34" charset="0"/>
            </a:endParaRPr>
          </a:p>
          <a:p>
            <a:pPr marL="285750" indent="-285750" algn="just">
              <a:buFontTx/>
              <a:buChar char="-"/>
            </a:pPr>
            <a:r>
              <a:rPr lang="vi-VN" sz="1400" b="1" dirty="0" smtClean="0">
                <a:solidFill>
                  <a:srgbClr val="31247F"/>
                </a:solidFill>
                <a:latin typeface="Calibri" pitchFamily="34" charset="0"/>
                <a:cs typeface="Calibri" pitchFamily="34" charset="0"/>
              </a:rPr>
              <a:t>To </a:t>
            </a:r>
            <a:r>
              <a:rPr lang="vi-VN" sz="1400" b="1" dirty="0">
                <a:solidFill>
                  <a:srgbClr val="31247F"/>
                </a:solidFill>
                <a:latin typeface="Calibri" pitchFamily="34" charset="0"/>
                <a:cs typeface="Calibri" pitchFamily="34" charset="0"/>
              </a:rPr>
              <a:t>podrazumijeva da bi edukacija radne snage trebala biti "istinski multiprofesionalna", promičući timski rad, partnerstvo i suradnju između disciplina, industrije i </a:t>
            </a:r>
            <a:r>
              <a:rPr lang="vi-VN" sz="1400" b="1" dirty="0" smtClean="0">
                <a:solidFill>
                  <a:srgbClr val="31247F"/>
                </a:solidFill>
                <a:latin typeface="Calibri" pitchFamily="34" charset="0"/>
                <a:cs typeface="Calibri" pitchFamily="34" charset="0"/>
              </a:rPr>
              <a:t>bolesnika.</a:t>
            </a:r>
            <a:endParaRPr lang="hr-HR" sz="1400" b="1" dirty="0" smtClean="0">
              <a:solidFill>
                <a:srgbClr val="31247F"/>
              </a:solidFill>
              <a:latin typeface="Calibri" pitchFamily="34" charset="0"/>
              <a:cs typeface="Calibri" pitchFamily="34" charset="0"/>
            </a:endParaRPr>
          </a:p>
          <a:p>
            <a:pPr marL="285750" indent="-285750" algn="just">
              <a:buFontTx/>
              <a:buChar char="-"/>
            </a:pPr>
            <a:r>
              <a:rPr lang="vi-VN" sz="1400" b="1" dirty="0" smtClean="0">
                <a:solidFill>
                  <a:srgbClr val="31247F"/>
                </a:solidFill>
                <a:latin typeface="Calibri" pitchFamily="34" charset="0"/>
                <a:cs typeface="Calibri" pitchFamily="34" charset="0"/>
              </a:rPr>
              <a:t>Medicinske </a:t>
            </a:r>
            <a:r>
              <a:rPr lang="vi-VN" sz="1400" b="1" dirty="0">
                <a:solidFill>
                  <a:srgbClr val="31247F"/>
                </a:solidFill>
                <a:latin typeface="Calibri" pitchFamily="34" charset="0"/>
                <a:cs typeface="Calibri" pitchFamily="34" charset="0"/>
              </a:rPr>
              <a:t>sestre moraju identificirati trenutne i buduće mogućnosti suradnje, partnerstva i angažmane u liderstvu, stipendiranju, politici i praksi kako bi poboljšale svukupni rezultat skrbi</a:t>
            </a:r>
            <a:r>
              <a:rPr lang="vi-VN" sz="1400" b="1" dirty="0" smtClean="0">
                <a:solidFill>
                  <a:srgbClr val="31247F"/>
                </a:solidFill>
                <a:latin typeface="Calibri" pitchFamily="34" charset="0"/>
                <a:cs typeface="Calibri" pitchFamily="34" charset="0"/>
              </a:rPr>
              <a:t>.</a:t>
            </a:r>
            <a:endParaRPr lang="vi-VN" sz="1400" b="1" dirty="0">
              <a:solidFill>
                <a:srgbClr val="31247F"/>
              </a:solidFill>
              <a:latin typeface="Calibri" pitchFamily="34" charset="0"/>
              <a:cs typeface="Calibri" pitchFamily="34" charset="0"/>
            </a:endParaRPr>
          </a:p>
        </p:txBody>
      </p:sp>
    </p:spTree>
    <p:extLst>
      <p:ext uri="{BB962C8B-B14F-4D97-AF65-F5344CB8AC3E}">
        <p14:creationId xmlns:p14="http://schemas.microsoft.com/office/powerpoint/2010/main" val="34051445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10" name="Picture 4" descr="C:\Users\SandroV\Desktop\Logo &amp; pics box\International Council of Nurses.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5">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5381625" y="2183854"/>
            <a:ext cx="3762375" cy="3981450"/>
          </a:xfrm>
          <a:prstGeom prst="rect">
            <a:avLst/>
          </a:prstGeom>
        </p:spPr>
      </p:pic>
      <p:sp>
        <p:nvSpPr>
          <p:cNvPr id="12" name="Title 2"/>
          <p:cNvSpPr>
            <a:spLocks noGrp="1"/>
          </p:cNvSpPr>
          <p:nvPr>
            <p:ph type="title"/>
          </p:nvPr>
        </p:nvSpPr>
        <p:spPr>
          <a:xfrm>
            <a:off x="457200" y="-18256"/>
            <a:ext cx="8229600" cy="1143000"/>
          </a:xfrm>
        </p:spPr>
        <p:txBody>
          <a:bodyPr>
            <a:noAutofit/>
          </a:bodyPr>
          <a:lstStyle/>
          <a:p>
            <a:pPr marL="0" indent="0"/>
            <a:r>
              <a:rPr lang="hr-HR" sz="2800" b="1" dirty="0">
                <a:solidFill>
                  <a:srgbClr val="C3348E"/>
                </a:solidFill>
                <a:latin typeface="+mn-lt"/>
              </a:rPr>
              <a:t>Sigurna okolina: sigurnost pacijenata i visoka kvalificiranost medicinskih sestara</a:t>
            </a:r>
          </a:p>
        </p:txBody>
      </p:sp>
      <p:sp>
        <p:nvSpPr>
          <p:cNvPr id="13" name="Rectangle 12"/>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16" name="Picture 4" descr="C:\Users\SandroV\Desktop\Logo &amp; pics box\International Council of Nurses.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16"/>
          <p:cNvSpPr/>
          <p:nvPr/>
        </p:nvSpPr>
        <p:spPr>
          <a:xfrm>
            <a:off x="0" y="1546287"/>
            <a:ext cx="5796136" cy="37654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Tx/>
              <a:buChar char="-"/>
            </a:pPr>
            <a:r>
              <a:rPr lang="vi-VN" sz="1400" b="1" dirty="0">
                <a:solidFill>
                  <a:srgbClr val="31247F"/>
                </a:solidFill>
                <a:latin typeface="Calibri" pitchFamily="34" charset="0"/>
                <a:cs typeface="Calibri" pitchFamily="34" charset="0"/>
              </a:rPr>
              <a:t>Okolina u kojoj se skrb pruža može biti opasna, kako za bolesnike, tako i za zdravstvene djelatnike. </a:t>
            </a:r>
            <a:endParaRPr lang="hr-HR" sz="1400" b="1" dirty="0" smtClean="0">
              <a:solidFill>
                <a:srgbClr val="31247F"/>
              </a:solidFill>
              <a:latin typeface="Calibri" pitchFamily="34" charset="0"/>
              <a:cs typeface="Calibri" pitchFamily="34" charset="0"/>
            </a:endParaRPr>
          </a:p>
          <a:p>
            <a:pPr marL="285750" indent="-285750" algn="just">
              <a:buFontTx/>
              <a:buChar char="-"/>
            </a:pPr>
            <a:r>
              <a:rPr lang="vi-VN" sz="1400" b="1" dirty="0">
                <a:solidFill>
                  <a:srgbClr val="31247F"/>
                </a:solidFill>
                <a:latin typeface="Calibri" pitchFamily="34" charset="0"/>
                <a:cs typeface="Calibri" pitchFamily="34" charset="0"/>
              </a:rPr>
              <a:t>Medicinske sestre su ključne za poboljšanje okruženja za pružanje skrbi, ali nemaju dovoljno sredstava i nemaju dovoljno ovlasti da </a:t>
            </a:r>
            <a:r>
              <a:rPr lang="vi-VN" sz="1400" b="1" dirty="0" smtClean="0">
                <a:solidFill>
                  <a:srgbClr val="31247F"/>
                </a:solidFill>
                <a:latin typeface="Calibri" pitchFamily="34" charset="0"/>
                <a:cs typeface="Calibri" pitchFamily="34" charset="0"/>
              </a:rPr>
              <a:t>izvrše</a:t>
            </a:r>
            <a:r>
              <a:rPr lang="hr-HR" sz="1400" b="1" dirty="0" smtClean="0">
                <a:solidFill>
                  <a:srgbClr val="31247F"/>
                </a:solidFill>
                <a:latin typeface="Calibri" pitchFamily="34" charset="0"/>
                <a:cs typeface="Calibri" pitchFamily="34" charset="0"/>
              </a:rPr>
              <a:t> </a:t>
            </a:r>
            <a:r>
              <a:rPr lang="vi-VN" sz="1400" b="1" dirty="0" smtClean="0">
                <a:solidFill>
                  <a:srgbClr val="31247F"/>
                </a:solidFill>
                <a:latin typeface="Calibri" pitchFamily="34" charset="0"/>
                <a:cs typeface="Calibri" pitchFamily="34" charset="0"/>
              </a:rPr>
              <a:t>potrebne </a:t>
            </a:r>
            <a:r>
              <a:rPr lang="vi-VN" sz="1400" b="1" dirty="0">
                <a:solidFill>
                  <a:srgbClr val="31247F"/>
                </a:solidFill>
                <a:latin typeface="Calibri" pitchFamily="34" charset="0"/>
                <a:cs typeface="Calibri" pitchFamily="34" charset="0"/>
              </a:rPr>
              <a:t>promjene u okruženjima skrbi koje su potrebne kako bi bolesnici bili sigurni</a:t>
            </a:r>
            <a:r>
              <a:rPr lang="vi-VN" sz="1400" b="1" dirty="0" smtClean="0">
                <a:solidFill>
                  <a:srgbClr val="31247F"/>
                </a:solidFill>
                <a:latin typeface="Calibri" pitchFamily="34" charset="0"/>
                <a:cs typeface="Calibri" pitchFamily="34" charset="0"/>
              </a:rPr>
              <a:t>.</a:t>
            </a:r>
            <a:endParaRPr lang="hr-HR" sz="1400" b="1" dirty="0" smtClean="0">
              <a:solidFill>
                <a:srgbClr val="31247F"/>
              </a:solidFill>
              <a:latin typeface="Calibri" pitchFamily="34" charset="0"/>
              <a:cs typeface="Calibri" pitchFamily="34" charset="0"/>
            </a:endParaRPr>
          </a:p>
          <a:p>
            <a:pPr marL="285750" indent="-285750" algn="just">
              <a:buFontTx/>
              <a:buChar char="-"/>
            </a:pPr>
            <a:r>
              <a:rPr lang="vi-VN" sz="1400" b="1" dirty="0">
                <a:solidFill>
                  <a:srgbClr val="31247F"/>
                </a:solidFill>
                <a:latin typeface="Calibri" pitchFamily="34" charset="0"/>
                <a:cs typeface="Calibri" pitchFamily="34" charset="0"/>
              </a:rPr>
              <a:t>Dobro okruženje skrbi je ono u kojem se kliničke prakse utemeljene na dokazima provode s visokim stupnjem pouzdanosti; usredotočena je na bolesnike i njihove obitelji kao i kliničko osoblje; gdje je radno opterećenje osoblja proporcionalno njihovim odgovornostima; i gdje se organizacija kontinuirano usmjerava kako bi bila </a:t>
            </a:r>
            <a:r>
              <a:rPr lang="vi-VN" sz="1400" b="1" dirty="0" smtClean="0">
                <a:solidFill>
                  <a:srgbClr val="31247F"/>
                </a:solidFill>
                <a:latin typeface="Calibri" pitchFamily="34" charset="0"/>
                <a:cs typeface="Calibri" pitchFamily="34" charset="0"/>
              </a:rPr>
              <a:t>bolja.</a:t>
            </a:r>
            <a:r>
              <a:rPr lang="hr-HR" sz="1400" b="1" dirty="0" smtClean="0">
                <a:solidFill>
                  <a:srgbClr val="31247F"/>
                </a:solidFill>
                <a:latin typeface="Calibri" pitchFamily="34" charset="0"/>
                <a:cs typeface="Calibri" pitchFamily="34" charset="0"/>
              </a:rPr>
              <a:t> </a:t>
            </a:r>
            <a:r>
              <a:rPr lang="vi-VN" sz="1400" b="1" dirty="0" smtClean="0">
                <a:solidFill>
                  <a:srgbClr val="31247F"/>
                </a:solidFill>
                <a:latin typeface="Calibri" pitchFamily="34" charset="0"/>
                <a:cs typeface="Calibri" pitchFamily="34" charset="0"/>
              </a:rPr>
              <a:t>Dobro </a:t>
            </a:r>
            <a:r>
              <a:rPr lang="vi-VN" sz="1400" b="1" dirty="0">
                <a:solidFill>
                  <a:srgbClr val="31247F"/>
                </a:solidFill>
                <a:latin typeface="Calibri" pitchFamily="34" charset="0"/>
                <a:cs typeface="Calibri" pitchFamily="34" charset="0"/>
              </a:rPr>
              <a:t>okruženje za skrb i dobro radno okruženje u osnovi su isti koncept</a:t>
            </a:r>
            <a:r>
              <a:rPr lang="vi-VN" sz="1400" b="1" dirty="0" smtClean="0">
                <a:solidFill>
                  <a:srgbClr val="31247F"/>
                </a:solidFill>
                <a:latin typeface="Calibri" pitchFamily="34" charset="0"/>
                <a:cs typeface="Calibri" pitchFamily="34" charset="0"/>
              </a:rPr>
              <a:t>.</a:t>
            </a:r>
            <a:endParaRPr lang="hr-HR" sz="1400" b="1" dirty="0" smtClean="0">
              <a:solidFill>
                <a:srgbClr val="31247F"/>
              </a:solidFill>
              <a:latin typeface="Calibri" pitchFamily="34" charset="0"/>
              <a:cs typeface="Calibri" pitchFamily="34" charset="0"/>
            </a:endParaRPr>
          </a:p>
          <a:p>
            <a:pPr marL="285750" indent="-285750" algn="just">
              <a:buFontTx/>
              <a:buChar char="-"/>
            </a:pPr>
            <a:r>
              <a:rPr lang="vi-VN" sz="1400" b="1" dirty="0" smtClean="0">
                <a:solidFill>
                  <a:srgbClr val="31247F"/>
                </a:solidFill>
                <a:latin typeface="Calibri" pitchFamily="34" charset="0"/>
                <a:cs typeface="Calibri" pitchFamily="34" charset="0"/>
              </a:rPr>
              <a:t>Dobro </a:t>
            </a:r>
            <a:r>
              <a:rPr lang="vi-VN" sz="1400" b="1" dirty="0">
                <a:solidFill>
                  <a:srgbClr val="31247F"/>
                </a:solidFill>
                <a:latin typeface="Calibri" pitchFamily="34" charset="0"/>
                <a:cs typeface="Calibri" pitchFamily="34" charset="0"/>
              </a:rPr>
              <a:t>okruženje skrbi povezano je s boljim ishodima te većim zadovoljstvom medicinskih </a:t>
            </a:r>
            <a:r>
              <a:rPr lang="vi-VN" sz="1400" b="1" dirty="0" smtClean="0">
                <a:solidFill>
                  <a:srgbClr val="31247F"/>
                </a:solidFill>
                <a:latin typeface="Calibri" pitchFamily="34" charset="0"/>
                <a:cs typeface="Calibri" pitchFamily="34" charset="0"/>
              </a:rPr>
              <a:t>sestara</a:t>
            </a:r>
            <a:r>
              <a:rPr lang="hr-HR" sz="1400" b="1" dirty="0" smtClean="0">
                <a:solidFill>
                  <a:srgbClr val="31247F"/>
                </a:solidFill>
                <a:latin typeface="Calibri" pitchFamily="34" charset="0"/>
                <a:cs typeface="Calibri" pitchFamily="34" charset="0"/>
              </a:rPr>
              <a:t>.</a:t>
            </a:r>
          </a:p>
          <a:p>
            <a:pPr marL="285750" indent="-285750" algn="just">
              <a:buFontTx/>
              <a:buChar char="-"/>
            </a:pPr>
            <a:r>
              <a:rPr lang="vi-VN" sz="1400" b="1" dirty="0">
                <a:solidFill>
                  <a:srgbClr val="31247F"/>
                </a:solidFill>
                <a:latin typeface="Calibri" pitchFamily="34" charset="0"/>
                <a:cs typeface="Calibri" pitchFamily="34" charset="0"/>
              </a:rPr>
              <a:t>Izazov koji je pred nama je pretvoriti ono što je poznato u akciju primjenom i testiranjem stvarnih modela organizacijske reforme za poboljšanje radnih okruženja i pružanje visoko kvalitetne skrbi kakvu zaslužuju svi </a:t>
            </a:r>
            <a:r>
              <a:rPr lang="vi-VN" sz="1400" b="1" dirty="0" smtClean="0">
                <a:solidFill>
                  <a:srgbClr val="31247F"/>
                </a:solidFill>
                <a:latin typeface="Calibri" pitchFamily="34" charset="0"/>
                <a:cs typeface="Calibri" pitchFamily="34" charset="0"/>
              </a:rPr>
              <a:t>bolesnici</a:t>
            </a:r>
            <a:r>
              <a:rPr lang="hr-HR" sz="1400" b="1" dirty="0" smtClean="0">
                <a:solidFill>
                  <a:srgbClr val="31247F"/>
                </a:solidFill>
                <a:latin typeface="Calibri" pitchFamily="34" charset="0"/>
                <a:cs typeface="Calibri" pitchFamily="34" charset="0"/>
              </a:rPr>
              <a:t>.</a:t>
            </a:r>
            <a:endParaRPr lang="vi-VN" sz="1400" b="1" dirty="0">
              <a:solidFill>
                <a:srgbClr val="31247F"/>
              </a:solidFill>
              <a:latin typeface="Calibri" pitchFamily="34" charset="0"/>
              <a:cs typeface="Calibri" pitchFamily="34" charset="0"/>
            </a:endParaRPr>
          </a:p>
        </p:txBody>
      </p:sp>
    </p:spTree>
    <p:extLst>
      <p:ext uri="{BB962C8B-B14F-4D97-AF65-F5344CB8AC3E}">
        <p14:creationId xmlns:p14="http://schemas.microsoft.com/office/powerpoint/2010/main" val="255812787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10" name="Picture 4" descr="C:\Users\SandroV\Desktop\Logo &amp; pics box\International Council of Nurses.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5">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5381625" y="2183854"/>
            <a:ext cx="3762375" cy="3981450"/>
          </a:xfrm>
          <a:prstGeom prst="rect">
            <a:avLst/>
          </a:prstGeom>
        </p:spPr>
      </p:pic>
      <p:sp>
        <p:nvSpPr>
          <p:cNvPr id="12" name="Title 2"/>
          <p:cNvSpPr>
            <a:spLocks noGrp="1"/>
          </p:cNvSpPr>
          <p:nvPr>
            <p:ph type="title"/>
          </p:nvPr>
        </p:nvSpPr>
        <p:spPr>
          <a:xfrm>
            <a:off x="457200" y="125760"/>
            <a:ext cx="8229600" cy="1143000"/>
          </a:xfrm>
        </p:spPr>
        <p:txBody>
          <a:bodyPr>
            <a:noAutofit/>
          </a:bodyPr>
          <a:lstStyle/>
          <a:p>
            <a:pPr marL="0" indent="0"/>
            <a:r>
              <a:rPr lang="hr-HR" sz="2800" b="1" dirty="0">
                <a:solidFill>
                  <a:srgbClr val="C3348E"/>
                </a:solidFill>
                <a:latin typeface="+mn-lt"/>
              </a:rPr>
              <a:t>Obrazovanje: priprema medicinskih sestara za praksu i cjeloživotno učenje</a:t>
            </a:r>
          </a:p>
        </p:txBody>
      </p:sp>
      <p:sp>
        <p:nvSpPr>
          <p:cNvPr id="13" name="Rectangle 12"/>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16" name="Picture 4" descr="C:\Users\SandroV\Desktop\Logo &amp; pics box\International Council of Nurses.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16"/>
          <p:cNvSpPr/>
          <p:nvPr/>
        </p:nvSpPr>
        <p:spPr>
          <a:xfrm>
            <a:off x="0" y="1751806"/>
            <a:ext cx="5796136" cy="37654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Tx/>
              <a:buChar char="-"/>
            </a:pPr>
            <a:r>
              <a:rPr lang="vi-VN" sz="1400" b="1" dirty="0">
                <a:solidFill>
                  <a:srgbClr val="31247F"/>
                </a:solidFill>
                <a:latin typeface="Calibri" pitchFamily="34" charset="0"/>
                <a:cs typeface="Calibri" pitchFamily="34" charset="0"/>
              </a:rPr>
              <a:t>Globalni dijalozi o ljudskim resursima u zdravstvu u posljednja dva desetljeća bili su usmjereni na to kako stvoriti radnu snagu koja bi mogla funkcionirati u ulogama koje se bave promocijom zdravlja, prevencijom bolesti i pružanjem zdravstvenih usluga i personalizirane skrbi kroz cijeli životni vijek. </a:t>
            </a:r>
            <a:endParaRPr lang="hr-HR" sz="1400" b="1" dirty="0" smtClean="0">
              <a:solidFill>
                <a:srgbClr val="31247F"/>
              </a:solidFill>
              <a:latin typeface="Calibri" pitchFamily="34" charset="0"/>
              <a:cs typeface="Calibri" pitchFamily="34" charset="0"/>
            </a:endParaRPr>
          </a:p>
          <a:p>
            <a:pPr marL="285750" indent="-285750" algn="just">
              <a:buFontTx/>
              <a:buChar char="-"/>
            </a:pPr>
            <a:r>
              <a:rPr lang="vi-VN" sz="1400" b="1" dirty="0" smtClean="0">
                <a:solidFill>
                  <a:srgbClr val="31247F"/>
                </a:solidFill>
                <a:latin typeface="Calibri" pitchFamily="34" charset="0"/>
                <a:cs typeface="Calibri" pitchFamily="34" charset="0"/>
              </a:rPr>
              <a:t>Dakle</a:t>
            </a:r>
            <a:r>
              <a:rPr lang="vi-VN" sz="1400" b="1" dirty="0">
                <a:solidFill>
                  <a:srgbClr val="31247F"/>
                </a:solidFill>
                <a:latin typeface="Calibri" pitchFamily="34" charset="0"/>
                <a:cs typeface="Calibri" pitchFamily="34" charset="0"/>
              </a:rPr>
              <a:t>, izazov s kojim se suočava područje sestrinskog obrazovanja uključuje povećanje kvalitete i broja medicinskih sestara; identificiranje i kontinuirano ažuriranje potrebnih kompetencija, vještina i ponašanja za postizanje dogovorene razine kvalitete i primjerenosti postojećem i budućem zdravstvenom kontekstu; i primjena transformativnog pristupa u obrazovanju kroz cijeli njegov spektar</a:t>
            </a:r>
            <a:r>
              <a:rPr lang="vi-VN" sz="1400" b="1" dirty="0" smtClean="0">
                <a:solidFill>
                  <a:srgbClr val="31247F"/>
                </a:solidFill>
                <a:latin typeface="Calibri" pitchFamily="34" charset="0"/>
                <a:cs typeface="Calibri" pitchFamily="34" charset="0"/>
              </a:rPr>
              <a:t>.</a:t>
            </a:r>
            <a:endParaRPr lang="hr-HR" sz="1400" b="1" dirty="0" smtClean="0">
              <a:solidFill>
                <a:srgbClr val="31247F"/>
              </a:solidFill>
              <a:latin typeface="Calibri" pitchFamily="34" charset="0"/>
              <a:cs typeface="Calibri" pitchFamily="34" charset="0"/>
            </a:endParaRPr>
          </a:p>
          <a:p>
            <a:pPr marL="285750" indent="-285750" algn="just">
              <a:buFontTx/>
              <a:buChar char="-"/>
            </a:pPr>
            <a:r>
              <a:rPr lang="vi-VN" sz="1400" b="1" dirty="0" smtClean="0">
                <a:solidFill>
                  <a:srgbClr val="31247F"/>
                </a:solidFill>
                <a:latin typeface="Calibri" pitchFamily="34" charset="0"/>
                <a:cs typeface="Calibri" pitchFamily="34" charset="0"/>
              </a:rPr>
              <a:t>Vodeća </a:t>
            </a:r>
            <a:r>
              <a:rPr lang="vi-VN" sz="1400" b="1" dirty="0">
                <a:solidFill>
                  <a:srgbClr val="31247F"/>
                </a:solidFill>
                <a:latin typeface="Calibri" pitchFamily="34" charset="0"/>
                <a:cs typeface="Calibri" pitchFamily="34" charset="0"/>
              </a:rPr>
              <a:t>promjena, ključni korak unapređenja zdravlja na globalnoj razini jest da medicinske sestre trebaju postići višu razinu obrazovanja i usavršavanja kroz poboljšani obrazovni sustav koji promiče primjeren akademski napredak. </a:t>
            </a:r>
            <a:endParaRPr lang="hr-HR" sz="1400" b="1" dirty="0" smtClean="0">
              <a:solidFill>
                <a:srgbClr val="31247F"/>
              </a:solidFill>
              <a:latin typeface="Calibri" pitchFamily="34" charset="0"/>
              <a:cs typeface="Calibri" pitchFamily="34" charset="0"/>
            </a:endParaRPr>
          </a:p>
          <a:p>
            <a:pPr marL="285750" indent="-285750" algn="just">
              <a:buFontTx/>
              <a:buChar char="-"/>
            </a:pPr>
            <a:r>
              <a:rPr lang="hr-HR" sz="1400" b="1" dirty="0">
                <a:solidFill>
                  <a:srgbClr val="31247F"/>
                </a:solidFill>
              </a:rPr>
              <a:t>Oblikovanje sestrinske profesije kako bi odgovorilo na promjenjivo i složeno okruženje u kojem medicinske sestre pružaju njegu, zahtijeva transformaciju obrazovanja sestara, usvajanje vrijednosti cjeloživotnog učenja od ranih faza njihova profesionalnog puta te donošenje politika u zdravstvenom sustavu za promicanje cjeloživotnog učenja, međuprofesionalno obrazovanje i suradnju kako bi se osigurala sigurnost bolesnika/ klijenta i kvaliteta skrbi</a:t>
            </a:r>
            <a:r>
              <a:rPr lang="hr-HR" sz="1400" b="1" dirty="0" smtClean="0">
                <a:solidFill>
                  <a:srgbClr val="31247F"/>
                </a:solidFill>
              </a:rPr>
              <a:t>.</a:t>
            </a:r>
            <a:endParaRPr lang="vi-VN" sz="1400" b="1" dirty="0">
              <a:solidFill>
                <a:srgbClr val="31247F"/>
              </a:solidFill>
              <a:cs typeface="Calibri" pitchFamily="34" charset="0"/>
            </a:endParaRPr>
          </a:p>
          <a:p>
            <a:pPr marL="285750" indent="-285750" algn="just">
              <a:buFontTx/>
              <a:buChar char="-"/>
            </a:pPr>
            <a:endParaRPr lang="vi-VN" sz="1400" b="1" dirty="0">
              <a:solidFill>
                <a:srgbClr val="31247F"/>
              </a:solidFill>
              <a:latin typeface="Calibri" pitchFamily="34" charset="0"/>
              <a:cs typeface="Calibri" pitchFamily="34" charset="0"/>
            </a:endParaRPr>
          </a:p>
        </p:txBody>
      </p:sp>
    </p:spTree>
    <p:extLst>
      <p:ext uri="{BB962C8B-B14F-4D97-AF65-F5344CB8AC3E}">
        <p14:creationId xmlns:p14="http://schemas.microsoft.com/office/powerpoint/2010/main" val="258725385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10" name="Picture 4" descr="C:\Users\SandroV\Desktop\Logo &amp; pics box\International Council of Nurses.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5">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5381625" y="2183854"/>
            <a:ext cx="3762375" cy="3981450"/>
          </a:xfrm>
          <a:prstGeom prst="rect">
            <a:avLst/>
          </a:prstGeom>
        </p:spPr>
      </p:pic>
      <p:sp>
        <p:nvSpPr>
          <p:cNvPr id="12" name="Title 2"/>
          <p:cNvSpPr>
            <a:spLocks noGrp="1"/>
          </p:cNvSpPr>
          <p:nvPr>
            <p:ph type="title"/>
          </p:nvPr>
        </p:nvSpPr>
        <p:spPr>
          <a:xfrm>
            <a:off x="457200" y="125760"/>
            <a:ext cx="8229600" cy="1143000"/>
          </a:xfrm>
        </p:spPr>
        <p:txBody>
          <a:bodyPr>
            <a:noAutofit/>
          </a:bodyPr>
          <a:lstStyle/>
          <a:p>
            <a:pPr marL="0" indent="0"/>
            <a:r>
              <a:rPr lang="hr-HR" sz="2800" b="1" dirty="0">
                <a:solidFill>
                  <a:srgbClr val="C3348E"/>
                </a:solidFill>
                <a:latin typeface="+mn-lt"/>
              </a:rPr>
              <a:t>Ljudski resursi: višegodišnji izazov</a:t>
            </a:r>
          </a:p>
        </p:txBody>
      </p:sp>
      <p:sp>
        <p:nvSpPr>
          <p:cNvPr id="13" name="Rectangle 12"/>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16" name="Picture 4" descr="C:\Users\SandroV\Desktop\Logo &amp; pics box\International Council of Nurses.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16"/>
          <p:cNvSpPr/>
          <p:nvPr/>
        </p:nvSpPr>
        <p:spPr>
          <a:xfrm>
            <a:off x="0" y="1751806"/>
            <a:ext cx="5796136" cy="37654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Tx/>
              <a:buChar char="-"/>
            </a:pPr>
            <a:r>
              <a:rPr lang="hr-HR" sz="1400" b="1" dirty="0">
                <a:solidFill>
                  <a:srgbClr val="31247F"/>
                </a:solidFill>
              </a:rPr>
              <a:t>Unatoč izvanrednom napretku tehnologije u zdravstvu, najveći svjetski resurs za zdravlje je ljudski </a:t>
            </a:r>
            <a:r>
              <a:rPr lang="hr-HR" sz="1400" b="1" dirty="0" smtClean="0">
                <a:solidFill>
                  <a:srgbClr val="31247F"/>
                </a:solidFill>
              </a:rPr>
              <a:t>kapital.</a:t>
            </a:r>
          </a:p>
          <a:p>
            <a:pPr marL="285750" indent="-285750" algn="just">
              <a:buFontTx/>
              <a:buChar char="-"/>
            </a:pPr>
            <a:r>
              <a:rPr lang="hr-HR" sz="1400" b="1" dirty="0" smtClean="0">
                <a:solidFill>
                  <a:srgbClr val="31247F"/>
                </a:solidFill>
              </a:rPr>
              <a:t>Ljudski </a:t>
            </a:r>
            <a:r>
              <a:rPr lang="hr-HR" sz="1400" b="1" dirty="0">
                <a:solidFill>
                  <a:srgbClr val="31247F"/>
                </a:solidFill>
              </a:rPr>
              <a:t>kapital u sestrinstvu znači imati adekvatan broj medicinskih sestara s pravim spojem obrazovanja, vještina i iskustva kako bi se zadovoljile sve veće potrebe složene skrbi za bolesnike u svim </a:t>
            </a:r>
            <a:r>
              <a:rPr lang="hr-HR" sz="1400" b="1" dirty="0" smtClean="0">
                <a:solidFill>
                  <a:srgbClr val="31247F"/>
                </a:solidFill>
              </a:rPr>
              <a:t>sredinama.</a:t>
            </a:r>
          </a:p>
          <a:p>
            <a:pPr marL="285750" indent="-285750" algn="just">
              <a:buFontTx/>
              <a:buChar char="-"/>
            </a:pPr>
            <a:r>
              <a:rPr lang="hr-HR" sz="1400" b="1" dirty="0" smtClean="0">
                <a:solidFill>
                  <a:srgbClr val="31247F"/>
                </a:solidFill>
              </a:rPr>
              <a:t>Jedan </a:t>
            </a:r>
            <a:r>
              <a:rPr lang="hr-HR" sz="1400" b="1" dirty="0">
                <a:solidFill>
                  <a:srgbClr val="31247F"/>
                </a:solidFill>
              </a:rPr>
              <a:t>od temeljnih elemenata ljudskih resursa je jednostavno dovoljan broj medicinskih sestara u odnosu na potrebe </a:t>
            </a:r>
            <a:r>
              <a:rPr lang="hr-HR" sz="1400" b="1" dirty="0" smtClean="0">
                <a:solidFill>
                  <a:srgbClr val="31247F"/>
                </a:solidFill>
              </a:rPr>
              <a:t>bolesnika.</a:t>
            </a:r>
          </a:p>
          <a:p>
            <a:pPr marL="285750" indent="-285750" algn="just">
              <a:buFontTx/>
              <a:buChar char="-"/>
            </a:pPr>
            <a:r>
              <a:rPr lang="hr-HR" sz="1400" b="1" dirty="0" smtClean="0">
                <a:solidFill>
                  <a:srgbClr val="31247F"/>
                </a:solidFill>
              </a:rPr>
              <a:t>Dokazi </a:t>
            </a:r>
            <a:r>
              <a:rPr lang="hr-HR" sz="1400" b="1" dirty="0">
                <a:solidFill>
                  <a:srgbClr val="31247F"/>
                </a:solidFill>
              </a:rPr>
              <a:t>sugeriraju jasnu sliku da je potreban dostatan broj medicinskih sestara kako bi se osigurala kvalitetna i sigurna skrb o </a:t>
            </a:r>
            <a:r>
              <a:rPr lang="hr-HR" sz="1400" b="1" dirty="0" smtClean="0">
                <a:solidFill>
                  <a:srgbClr val="31247F"/>
                </a:solidFill>
              </a:rPr>
              <a:t>bolesnicima.</a:t>
            </a:r>
          </a:p>
          <a:p>
            <a:pPr marL="285750" indent="-285750" algn="just">
              <a:buFontTx/>
              <a:buChar char="-"/>
            </a:pPr>
            <a:r>
              <a:rPr lang="hr-HR" sz="1400" b="1" dirty="0" smtClean="0">
                <a:solidFill>
                  <a:srgbClr val="31247F"/>
                </a:solidFill>
              </a:rPr>
              <a:t>Utvrđena </a:t>
            </a:r>
            <a:r>
              <a:rPr lang="hr-HR" sz="1400" b="1" dirty="0">
                <a:solidFill>
                  <a:srgbClr val="31247F"/>
                </a:solidFill>
              </a:rPr>
              <a:t>je veza između broja medicinskih sestara i rezultata gotovo svih glavnih zdravstvenih i sigurnosnih ishoda, uključujući smrtnost, smrt od komplikacija, bolničke infekcije, ponovni prijem u bolnicu i duljinu boravka. Utjecaj na ishode pronađen je na globalnoj razini, bez obzira na strukturu, upravljanje ili financiranje zdravstvenog sustava. Primjerice, jedna studija iz SAD-a otkrila je da su izgledi smrtnosti bolesnika porasli za 7% za svakog dodatnog bolesnika po medicinskoj sestri. </a:t>
            </a:r>
            <a:endParaRPr lang="hr-HR" sz="1400" b="1" dirty="0" smtClean="0">
              <a:solidFill>
                <a:srgbClr val="31247F"/>
              </a:solidFill>
            </a:endParaRPr>
          </a:p>
          <a:p>
            <a:pPr marL="285750" indent="-285750" algn="just">
              <a:buFontTx/>
              <a:buChar char="-"/>
            </a:pPr>
            <a:r>
              <a:rPr lang="hr-HR" sz="1400" b="1" dirty="0" smtClean="0">
                <a:solidFill>
                  <a:srgbClr val="31247F"/>
                </a:solidFill>
              </a:rPr>
              <a:t>U </a:t>
            </a:r>
            <a:r>
              <a:rPr lang="hr-HR" sz="1400" b="1" dirty="0">
                <a:solidFill>
                  <a:srgbClr val="31247F"/>
                </a:solidFill>
              </a:rPr>
              <a:t>budućnosti, izazov je uložiti potrebna ulaganja u ljudski kapital u sustavima zdravstva u zbog sigurnosti bolesnika i zbog zadovoljstva zdravstvenog osoblja.</a:t>
            </a:r>
            <a:endParaRPr lang="en-US" sz="1400" b="1" dirty="0">
              <a:solidFill>
                <a:srgbClr val="31247F"/>
              </a:solidFill>
            </a:endParaRPr>
          </a:p>
          <a:p>
            <a:pPr marL="285750" indent="-285750">
              <a:buFontTx/>
              <a:buChar char="-"/>
            </a:pPr>
            <a:endParaRPr lang="vi-VN" sz="1400" b="1" dirty="0">
              <a:solidFill>
                <a:srgbClr val="31247F"/>
              </a:solidFill>
              <a:latin typeface="Calibri" pitchFamily="34" charset="0"/>
              <a:cs typeface="Calibri" pitchFamily="34" charset="0"/>
            </a:endParaRPr>
          </a:p>
        </p:txBody>
      </p:sp>
    </p:spTree>
    <p:extLst>
      <p:ext uri="{BB962C8B-B14F-4D97-AF65-F5344CB8AC3E}">
        <p14:creationId xmlns:p14="http://schemas.microsoft.com/office/powerpoint/2010/main" val="64386684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10" name="Picture 4" descr="C:\Users\SandroV\Desktop\Logo &amp; pics box\International Council of Nurses.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5">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5381625" y="2183854"/>
            <a:ext cx="3762375" cy="3981450"/>
          </a:xfrm>
          <a:prstGeom prst="rect">
            <a:avLst/>
          </a:prstGeom>
        </p:spPr>
      </p:pic>
      <p:sp>
        <p:nvSpPr>
          <p:cNvPr id="12" name="Title 2"/>
          <p:cNvSpPr>
            <a:spLocks noGrp="1"/>
          </p:cNvSpPr>
          <p:nvPr>
            <p:ph type="title"/>
          </p:nvPr>
        </p:nvSpPr>
        <p:spPr>
          <a:xfrm>
            <a:off x="457200" y="125760"/>
            <a:ext cx="8229600" cy="1143000"/>
          </a:xfrm>
        </p:spPr>
        <p:txBody>
          <a:bodyPr>
            <a:noAutofit/>
          </a:bodyPr>
          <a:lstStyle/>
          <a:p>
            <a:pPr marL="0" indent="0"/>
            <a:r>
              <a:rPr lang="hr-HR" sz="2800" b="1" dirty="0">
                <a:solidFill>
                  <a:srgbClr val="C3348E"/>
                </a:solidFill>
                <a:latin typeface="+mn-lt"/>
              </a:rPr>
              <a:t>Iskorištavanje potencijala tehnologije za poboljšanje zdravstvenih ishoda</a:t>
            </a:r>
          </a:p>
        </p:txBody>
      </p:sp>
      <p:sp>
        <p:nvSpPr>
          <p:cNvPr id="13" name="Rectangle 12"/>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16" name="Picture 4" descr="C:\Users\SandroV\Desktop\Logo &amp; pics box\International Council of Nurses.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16"/>
          <p:cNvSpPr/>
          <p:nvPr/>
        </p:nvSpPr>
        <p:spPr>
          <a:xfrm>
            <a:off x="0" y="1751806"/>
            <a:ext cx="5796136" cy="37654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Tx/>
              <a:buChar char="-"/>
            </a:pPr>
            <a:r>
              <a:rPr lang="vi-VN" sz="1400" b="1" dirty="0">
                <a:solidFill>
                  <a:srgbClr val="31247F"/>
                </a:solidFill>
                <a:latin typeface="Calibri" pitchFamily="34" charset="0"/>
                <a:cs typeface="Calibri" pitchFamily="34" charset="0"/>
              </a:rPr>
              <a:t>Tehnologije sve više pokazuju potencijal za prevladavanje postojećih problema i izazova u sektoru </a:t>
            </a:r>
            <a:r>
              <a:rPr lang="vi-VN" sz="1400" b="1" dirty="0" smtClean="0">
                <a:solidFill>
                  <a:srgbClr val="31247F"/>
                </a:solidFill>
                <a:latin typeface="Calibri" pitchFamily="34" charset="0"/>
                <a:cs typeface="Calibri" pitchFamily="34" charset="0"/>
              </a:rPr>
              <a:t>zdravstva.</a:t>
            </a:r>
            <a:endParaRPr lang="hr-HR" sz="1400" b="1" dirty="0" smtClean="0">
              <a:solidFill>
                <a:srgbClr val="31247F"/>
              </a:solidFill>
              <a:latin typeface="Calibri" pitchFamily="34" charset="0"/>
              <a:cs typeface="Calibri" pitchFamily="34" charset="0"/>
            </a:endParaRPr>
          </a:p>
          <a:p>
            <a:pPr marL="285750" indent="-285750" algn="just">
              <a:buFontTx/>
              <a:buChar char="-"/>
            </a:pPr>
            <a:r>
              <a:rPr lang="vi-VN" sz="1400" b="1" dirty="0" smtClean="0">
                <a:solidFill>
                  <a:srgbClr val="31247F"/>
                </a:solidFill>
                <a:latin typeface="Calibri" pitchFamily="34" charset="0"/>
                <a:cs typeface="Calibri" pitchFamily="34" charset="0"/>
              </a:rPr>
              <a:t>Digitalno </a:t>
            </a:r>
            <a:r>
              <a:rPr lang="vi-VN" sz="1400" b="1" dirty="0">
                <a:solidFill>
                  <a:srgbClr val="31247F"/>
                </a:solidFill>
                <a:latin typeface="Calibri" pitchFamily="34" charset="0"/>
                <a:cs typeface="Calibri" pitchFamily="34" charset="0"/>
              </a:rPr>
              <a:t>zdravlje povećava rad zdravstvenih sustava kako bi bili prilagodljiviji, fleksibilniji i prilagodljiviji bolesnicima, osoblju i </a:t>
            </a:r>
            <a:r>
              <a:rPr lang="vi-VN" sz="1400" b="1" dirty="0" smtClean="0">
                <a:solidFill>
                  <a:srgbClr val="31247F"/>
                </a:solidFill>
                <a:latin typeface="Calibri" pitchFamily="34" charset="0"/>
                <a:cs typeface="Calibri" pitchFamily="34" charset="0"/>
              </a:rPr>
              <a:t>zajednici.</a:t>
            </a:r>
            <a:endParaRPr lang="hr-HR" sz="1400" b="1" dirty="0" smtClean="0">
              <a:solidFill>
                <a:srgbClr val="31247F"/>
              </a:solidFill>
              <a:latin typeface="Calibri" pitchFamily="34" charset="0"/>
              <a:cs typeface="Calibri" pitchFamily="34" charset="0"/>
            </a:endParaRPr>
          </a:p>
          <a:p>
            <a:pPr marL="285750" indent="-285750" algn="just">
              <a:buFontTx/>
              <a:buChar char="-"/>
            </a:pPr>
            <a:r>
              <a:rPr lang="vi-VN" sz="1400" b="1" dirty="0" smtClean="0">
                <a:solidFill>
                  <a:srgbClr val="31247F"/>
                </a:solidFill>
                <a:latin typeface="Calibri" pitchFamily="34" charset="0"/>
                <a:cs typeface="Calibri" pitchFamily="34" charset="0"/>
              </a:rPr>
              <a:t>Digitalno </a:t>
            </a:r>
            <a:r>
              <a:rPr lang="vi-VN" sz="1400" b="1" dirty="0">
                <a:solidFill>
                  <a:srgbClr val="31247F"/>
                </a:solidFill>
                <a:latin typeface="Calibri" pitchFamily="34" charset="0"/>
                <a:cs typeface="Calibri" pitchFamily="34" charset="0"/>
              </a:rPr>
              <a:t>zdravlje sve je najvažnija komponenta zdravstvenog sustava visokih </a:t>
            </a:r>
            <a:r>
              <a:rPr lang="vi-VN" sz="1400" b="1" dirty="0" smtClean="0">
                <a:solidFill>
                  <a:srgbClr val="31247F"/>
                </a:solidFill>
                <a:latin typeface="Calibri" pitchFamily="34" charset="0"/>
                <a:cs typeface="Calibri" pitchFamily="34" charset="0"/>
              </a:rPr>
              <a:t>performansi.</a:t>
            </a:r>
            <a:endParaRPr lang="hr-HR" sz="1400" b="1" dirty="0" smtClean="0">
              <a:solidFill>
                <a:srgbClr val="31247F"/>
              </a:solidFill>
              <a:latin typeface="Calibri" pitchFamily="34" charset="0"/>
              <a:cs typeface="Calibri" pitchFamily="34" charset="0"/>
            </a:endParaRPr>
          </a:p>
          <a:p>
            <a:pPr marL="285750" indent="-285750" algn="just">
              <a:buFontTx/>
              <a:buChar char="-"/>
            </a:pPr>
            <a:r>
              <a:rPr lang="vi-VN" sz="1400" b="1" dirty="0" smtClean="0">
                <a:solidFill>
                  <a:srgbClr val="31247F"/>
                </a:solidFill>
                <a:latin typeface="Calibri" pitchFamily="34" charset="0"/>
                <a:cs typeface="Calibri" pitchFamily="34" charset="0"/>
              </a:rPr>
              <a:t>Danas </a:t>
            </a:r>
            <a:r>
              <a:rPr lang="vi-VN" sz="1400" b="1" dirty="0">
                <a:solidFill>
                  <a:srgbClr val="31247F"/>
                </a:solidFill>
                <a:latin typeface="Calibri" pitchFamily="34" charset="0"/>
                <a:cs typeface="Calibri" pitchFamily="34" charset="0"/>
              </a:rPr>
              <a:t>se medicinske sestre posebno educiraju za olakšavanje njihovih svakodnevnih </a:t>
            </a:r>
            <a:r>
              <a:rPr lang="vi-VN" sz="1400" b="1" dirty="0" smtClean="0">
                <a:solidFill>
                  <a:srgbClr val="31247F"/>
                </a:solidFill>
                <a:latin typeface="Calibri" pitchFamily="34" charset="0"/>
                <a:cs typeface="Calibri" pitchFamily="34" charset="0"/>
              </a:rPr>
              <a:t>zadataka</a:t>
            </a:r>
            <a:r>
              <a:rPr lang="hr-HR" sz="1400" b="1" dirty="0" smtClean="0">
                <a:solidFill>
                  <a:srgbClr val="31247F"/>
                </a:solidFill>
                <a:latin typeface="Calibri" pitchFamily="34" charset="0"/>
                <a:cs typeface="Calibri" pitchFamily="34" charset="0"/>
              </a:rPr>
              <a:t>.</a:t>
            </a:r>
          </a:p>
          <a:p>
            <a:pPr marL="285750" indent="-285750" algn="just">
              <a:buFontTx/>
              <a:buChar char="-"/>
            </a:pPr>
            <a:r>
              <a:rPr lang="vi-VN" sz="1400" b="1" dirty="0">
                <a:solidFill>
                  <a:srgbClr val="31247F"/>
                </a:solidFill>
                <a:latin typeface="Calibri" pitchFamily="34" charset="0"/>
                <a:cs typeface="Calibri" pitchFamily="34" charset="0"/>
              </a:rPr>
              <a:t>Iako tehnologija može poboljšati njegu, ona također uvodi nenamjerne nuspojave, mogućnosti za neuspjehe i druge moguće štetne događaje. Postoje tisuće različitih vrsta medicinskih uređaja koje koriste zdravstveni radnici širom svijeta, a to znači da su problemi povezani sa tehnologijom neizbježni</a:t>
            </a:r>
            <a:r>
              <a:rPr lang="vi-VN" sz="1400" b="1" dirty="0" smtClean="0">
                <a:solidFill>
                  <a:srgbClr val="31247F"/>
                </a:solidFill>
                <a:latin typeface="Calibri" pitchFamily="34" charset="0"/>
                <a:cs typeface="Calibri" pitchFamily="34" charset="0"/>
              </a:rPr>
              <a:t>.</a:t>
            </a:r>
            <a:endParaRPr lang="hr-HR" sz="1400" b="1" dirty="0" smtClean="0">
              <a:solidFill>
                <a:srgbClr val="31247F"/>
              </a:solidFill>
              <a:latin typeface="Calibri" pitchFamily="34" charset="0"/>
              <a:cs typeface="Calibri" pitchFamily="34" charset="0"/>
            </a:endParaRPr>
          </a:p>
          <a:p>
            <a:pPr marL="285750" indent="-285750" algn="just">
              <a:buFontTx/>
              <a:buChar char="-"/>
            </a:pPr>
            <a:r>
              <a:rPr lang="hr-HR" sz="1400" b="1" dirty="0">
                <a:solidFill>
                  <a:srgbClr val="31247F"/>
                </a:solidFill>
                <a:latin typeface="Calibri" pitchFamily="34" charset="0"/>
                <a:cs typeface="Calibri" pitchFamily="34" charset="0"/>
              </a:rPr>
              <a:t>Iako tehnologija nudi mnogo napretka u pružanju zdravstvene zaštite, malo je vjerojatno da će se u potpunosti ostvariti bez aktivnog sudjelovanja zdravstvenih radnika</a:t>
            </a:r>
            <a:r>
              <a:rPr lang="hr-HR" sz="1400" b="1" dirty="0" smtClean="0">
                <a:solidFill>
                  <a:srgbClr val="31247F"/>
                </a:solidFill>
                <a:latin typeface="Calibri" pitchFamily="34" charset="0"/>
                <a:cs typeface="Calibri" pitchFamily="34" charset="0"/>
              </a:rPr>
              <a:t>.</a:t>
            </a:r>
          </a:p>
        </p:txBody>
      </p:sp>
    </p:spTree>
    <p:extLst>
      <p:ext uri="{BB962C8B-B14F-4D97-AF65-F5344CB8AC3E}">
        <p14:creationId xmlns:p14="http://schemas.microsoft.com/office/powerpoint/2010/main" val="46537598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10" name="Picture 4" descr="C:\Users\SandroV\Desktop\Logo &amp; pics box\International Council of Nurses.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5">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5381625" y="2183854"/>
            <a:ext cx="3762375" cy="3981450"/>
          </a:xfrm>
          <a:prstGeom prst="rect">
            <a:avLst/>
          </a:prstGeom>
        </p:spPr>
      </p:pic>
      <p:sp>
        <p:nvSpPr>
          <p:cNvPr id="12" name="Title 2"/>
          <p:cNvSpPr>
            <a:spLocks noGrp="1"/>
          </p:cNvSpPr>
          <p:nvPr>
            <p:ph type="title"/>
          </p:nvPr>
        </p:nvSpPr>
        <p:spPr>
          <a:xfrm>
            <a:off x="457200" y="125760"/>
            <a:ext cx="8229600" cy="1143000"/>
          </a:xfrm>
        </p:spPr>
        <p:txBody>
          <a:bodyPr>
            <a:noAutofit/>
          </a:bodyPr>
          <a:lstStyle/>
          <a:p>
            <a:pPr marL="0" indent="0"/>
            <a:r>
              <a:rPr lang="hr-HR" sz="2800" b="1" dirty="0">
                <a:solidFill>
                  <a:srgbClr val="C3348E"/>
                </a:solidFill>
                <a:latin typeface="+mn-lt"/>
              </a:rPr>
              <a:t>Priznanje i nagrada: kako zdravstveni sustav može spriječiti medicinske sestre da napuste profesiju</a:t>
            </a:r>
          </a:p>
        </p:txBody>
      </p:sp>
      <p:sp>
        <p:nvSpPr>
          <p:cNvPr id="13" name="Rectangle 12"/>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16" name="Picture 4" descr="C:\Users\SandroV\Desktop\Logo &amp; pics box\International Council of Nurses.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16"/>
          <p:cNvSpPr/>
          <p:nvPr/>
        </p:nvSpPr>
        <p:spPr>
          <a:xfrm>
            <a:off x="0" y="1751806"/>
            <a:ext cx="5796136" cy="37654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Tx/>
              <a:buChar char="-"/>
            </a:pPr>
            <a:r>
              <a:rPr lang="vi-VN" sz="1400" b="1" dirty="0">
                <a:solidFill>
                  <a:srgbClr val="31247F"/>
                </a:solidFill>
                <a:latin typeface="Calibri" pitchFamily="34" charset="0"/>
                <a:cs typeface="Calibri" pitchFamily="34" charset="0"/>
              </a:rPr>
              <a:t>U mnogim zemljama medicinske sestre i primalje predstavljaju više od 50% zdravstvenih radnika, ali se predviđa manjak od oko devet milijuna tih profesionalaca do 2030. godine, što će utjecati na sigurnost bolesnika i kvalitetu </a:t>
            </a:r>
            <a:r>
              <a:rPr lang="vi-VN" sz="1400" b="1" dirty="0" smtClean="0">
                <a:solidFill>
                  <a:srgbClr val="31247F"/>
                </a:solidFill>
                <a:latin typeface="Calibri" pitchFamily="34" charset="0"/>
                <a:cs typeface="Calibri" pitchFamily="34" charset="0"/>
              </a:rPr>
              <a:t>skrbi.</a:t>
            </a:r>
            <a:endParaRPr lang="hr-HR" sz="1400" b="1" dirty="0" smtClean="0">
              <a:solidFill>
                <a:srgbClr val="31247F"/>
              </a:solidFill>
              <a:latin typeface="Calibri" pitchFamily="34" charset="0"/>
              <a:cs typeface="Calibri" pitchFamily="34" charset="0"/>
            </a:endParaRPr>
          </a:p>
          <a:p>
            <a:pPr marL="285750" indent="-285750" algn="just">
              <a:buFontTx/>
              <a:buChar char="-"/>
            </a:pPr>
            <a:r>
              <a:rPr lang="vi-VN" sz="1400" b="1" dirty="0" smtClean="0">
                <a:solidFill>
                  <a:srgbClr val="31247F"/>
                </a:solidFill>
                <a:latin typeface="Calibri" pitchFamily="34" charset="0"/>
                <a:cs typeface="Calibri" pitchFamily="34" charset="0"/>
              </a:rPr>
              <a:t>Obzirom </a:t>
            </a:r>
            <a:r>
              <a:rPr lang="vi-VN" sz="1400" b="1" dirty="0">
                <a:solidFill>
                  <a:srgbClr val="31247F"/>
                </a:solidFill>
                <a:latin typeface="Calibri" pitchFamily="34" charset="0"/>
                <a:cs typeface="Calibri" pitchFamily="34" charset="0"/>
              </a:rPr>
              <a:t>na kroničnu prirodu manjkavog broja medicinskih sestara, postoji potreba za analizom radne snage pomoću novih pristupa i izbjegavanjem čisto brojčanih </a:t>
            </a:r>
            <a:r>
              <a:rPr lang="vi-VN" sz="1400" b="1" dirty="0" smtClean="0">
                <a:solidFill>
                  <a:srgbClr val="31247F"/>
                </a:solidFill>
                <a:latin typeface="Calibri" pitchFamily="34" charset="0"/>
                <a:cs typeface="Calibri" pitchFamily="34" charset="0"/>
              </a:rPr>
              <a:t>razmatranja.</a:t>
            </a:r>
            <a:endParaRPr lang="hr-HR" sz="1400" b="1" dirty="0" smtClean="0">
              <a:solidFill>
                <a:srgbClr val="31247F"/>
              </a:solidFill>
              <a:latin typeface="Calibri" pitchFamily="34" charset="0"/>
              <a:cs typeface="Calibri" pitchFamily="34" charset="0"/>
            </a:endParaRPr>
          </a:p>
          <a:p>
            <a:pPr marL="285750" indent="-285750" algn="just">
              <a:buFontTx/>
              <a:buChar char="-"/>
            </a:pPr>
            <a:r>
              <a:rPr lang="vi-VN" sz="1400" b="1" dirty="0" smtClean="0">
                <a:solidFill>
                  <a:srgbClr val="31247F"/>
                </a:solidFill>
                <a:latin typeface="Calibri" pitchFamily="34" charset="0"/>
                <a:cs typeface="Calibri" pitchFamily="34" charset="0"/>
              </a:rPr>
              <a:t>Potrebno </a:t>
            </a:r>
            <a:r>
              <a:rPr lang="vi-VN" sz="1400" b="1" dirty="0">
                <a:solidFill>
                  <a:srgbClr val="31247F"/>
                </a:solidFill>
                <a:latin typeface="Calibri" pitchFamily="34" charset="0"/>
                <a:cs typeface="Calibri" pitchFamily="34" charset="0"/>
              </a:rPr>
              <a:t>je pomno proučiti zašto medicinske sestre napuštaju profesiju i što se može učiniti da ih se </a:t>
            </a:r>
            <a:r>
              <a:rPr lang="vi-VN" sz="1400" b="1" dirty="0" smtClean="0">
                <a:solidFill>
                  <a:srgbClr val="31247F"/>
                </a:solidFill>
                <a:latin typeface="Calibri" pitchFamily="34" charset="0"/>
                <a:cs typeface="Calibri" pitchFamily="34" charset="0"/>
              </a:rPr>
              <a:t>zadrži.</a:t>
            </a:r>
            <a:endParaRPr lang="hr-HR" sz="1400" b="1" dirty="0" smtClean="0">
              <a:solidFill>
                <a:srgbClr val="31247F"/>
              </a:solidFill>
              <a:latin typeface="Calibri" pitchFamily="34" charset="0"/>
              <a:cs typeface="Calibri" pitchFamily="34" charset="0"/>
            </a:endParaRPr>
          </a:p>
          <a:p>
            <a:pPr marL="285750" indent="-285750" algn="just">
              <a:buFontTx/>
              <a:buChar char="-"/>
            </a:pPr>
            <a:r>
              <a:rPr lang="vi-VN" sz="1400" b="1" dirty="0" smtClean="0">
                <a:solidFill>
                  <a:srgbClr val="31247F"/>
                </a:solidFill>
                <a:latin typeface="Calibri" pitchFamily="34" charset="0"/>
                <a:cs typeface="Calibri" pitchFamily="34" charset="0"/>
              </a:rPr>
              <a:t>Brojni </a:t>
            </a:r>
            <a:r>
              <a:rPr lang="vi-VN" sz="1400" b="1" dirty="0">
                <a:solidFill>
                  <a:srgbClr val="31247F"/>
                </a:solidFill>
                <a:latin typeface="Calibri" pitchFamily="34" charset="0"/>
                <a:cs typeface="Calibri" pitchFamily="34" charset="0"/>
              </a:rPr>
              <a:t>su razlozi zašto medicinske sestre napuštaju svoju </a:t>
            </a:r>
            <a:r>
              <a:rPr lang="vi-VN" sz="1400" b="1" dirty="0" smtClean="0">
                <a:solidFill>
                  <a:srgbClr val="31247F"/>
                </a:solidFill>
                <a:latin typeface="Calibri" pitchFamily="34" charset="0"/>
                <a:cs typeface="Calibri" pitchFamily="34" charset="0"/>
              </a:rPr>
              <a:t>profesiju.</a:t>
            </a:r>
            <a:endParaRPr lang="hr-HR" sz="1400" b="1" dirty="0" smtClean="0">
              <a:solidFill>
                <a:srgbClr val="31247F"/>
              </a:solidFill>
              <a:latin typeface="Calibri" pitchFamily="34" charset="0"/>
              <a:cs typeface="Calibri" pitchFamily="34" charset="0"/>
            </a:endParaRPr>
          </a:p>
          <a:p>
            <a:pPr marL="285750" indent="-285750" algn="just">
              <a:buFontTx/>
              <a:buChar char="-"/>
            </a:pPr>
            <a:r>
              <a:rPr lang="vi-VN" sz="1400" b="1" dirty="0" smtClean="0">
                <a:solidFill>
                  <a:srgbClr val="31247F"/>
                </a:solidFill>
                <a:latin typeface="Calibri" pitchFamily="34" charset="0"/>
                <a:cs typeface="Calibri" pitchFamily="34" charset="0"/>
              </a:rPr>
              <a:t>Uobičajeni </a:t>
            </a:r>
            <a:r>
              <a:rPr lang="vi-VN" sz="1400" b="1" dirty="0">
                <a:solidFill>
                  <a:srgbClr val="31247F"/>
                </a:solidFill>
                <a:latin typeface="Calibri" pitchFamily="34" charset="0"/>
                <a:cs typeface="Calibri" pitchFamily="34" charset="0"/>
              </a:rPr>
              <a:t>globalni čimbenici uključuju: poteškoće sa stereotipima o profesiji (njegovatelj, služenje, liječnički asistent); snažni zahtjevi profesije, kako fizički, emocionalni, tako i psihološki; nedostatak priznavanja obrazovanja; loši uvjeti rada povezani s velikim opterećenjem; nemogućnost medicinskih sestara da djeluju prema svojim moralnim vrijednostima, obvezama i profesionalnim odgovornostima zbog unutarnjih i vanjskih ograničenja povezanih s narušenim zdravstvenim sustavom; sukobljeni zahtjevi između posla i obitelji.</a:t>
            </a:r>
          </a:p>
          <a:p>
            <a:pPr marL="285750" indent="-285750">
              <a:buFontTx/>
              <a:buChar char="-"/>
            </a:pPr>
            <a:endParaRPr lang="vi-VN" sz="1400" b="1" dirty="0">
              <a:solidFill>
                <a:srgbClr val="31247F"/>
              </a:solidFill>
              <a:latin typeface="Calibri" pitchFamily="34" charset="0"/>
              <a:cs typeface="Calibri" pitchFamily="34" charset="0"/>
            </a:endParaRPr>
          </a:p>
        </p:txBody>
      </p:sp>
    </p:spTree>
    <p:extLst>
      <p:ext uri="{BB962C8B-B14F-4D97-AF65-F5344CB8AC3E}">
        <p14:creationId xmlns:p14="http://schemas.microsoft.com/office/powerpoint/2010/main" val="150143618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10" name="Picture 4" descr="C:\Users\SandroV\Desktop\Logo &amp; pics box\International Council of Nurses.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5">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5381625" y="2183854"/>
            <a:ext cx="3762375" cy="3981450"/>
          </a:xfrm>
          <a:prstGeom prst="rect">
            <a:avLst/>
          </a:prstGeom>
        </p:spPr>
      </p:pic>
      <p:sp>
        <p:nvSpPr>
          <p:cNvPr id="12" name="Title 2"/>
          <p:cNvSpPr>
            <a:spLocks noGrp="1"/>
          </p:cNvSpPr>
          <p:nvPr>
            <p:ph type="title"/>
          </p:nvPr>
        </p:nvSpPr>
        <p:spPr>
          <a:xfrm>
            <a:off x="457200" y="-27384"/>
            <a:ext cx="8229600" cy="1143000"/>
          </a:xfrm>
        </p:spPr>
        <p:txBody>
          <a:bodyPr>
            <a:noAutofit/>
          </a:bodyPr>
          <a:lstStyle/>
          <a:p>
            <a:pPr marL="0" indent="0"/>
            <a:r>
              <a:rPr lang="hr-HR" sz="2800" b="1" dirty="0">
                <a:solidFill>
                  <a:srgbClr val="C3348E"/>
                </a:solidFill>
                <a:latin typeface="+mn-lt"/>
              </a:rPr>
              <a:t>Izgradnja kapaciteta radne snage</a:t>
            </a:r>
          </a:p>
        </p:txBody>
      </p:sp>
      <p:sp>
        <p:nvSpPr>
          <p:cNvPr id="13" name="Rectangle 12"/>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16" name="Picture 4" descr="C:\Users\SandroV\Desktop\Logo &amp; pics box\International Council of Nurses.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48072" y="5805264"/>
            <a:ext cx="4572000" cy="276999"/>
          </a:xfrm>
          <a:prstGeom prst="rect">
            <a:avLst/>
          </a:prstGeom>
        </p:spPr>
        <p:txBody>
          <a:bodyPr>
            <a:spAutoFit/>
          </a:bodyPr>
          <a:lstStyle/>
          <a:p>
            <a:pPr algn="ctr"/>
            <a:r>
              <a:rPr lang="hr-HR" sz="1200" b="1" dirty="0">
                <a:solidFill>
                  <a:srgbClr val="31247F"/>
                </a:solidFill>
              </a:rPr>
              <a:t>Četiri uvjeta za uspješno planiranje radne snage</a:t>
            </a:r>
          </a:p>
        </p:txBody>
      </p:sp>
      <p:pic>
        <p:nvPicPr>
          <p:cNvPr id="3" name="Picture 2"/>
          <p:cNvPicPr>
            <a:picLocks noChangeAspect="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60922" y="4392131"/>
            <a:ext cx="5346300" cy="1440000"/>
          </a:xfrm>
          <a:prstGeom prst="rect">
            <a:avLst/>
          </a:prstGeom>
        </p:spPr>
      </p:pic>
      <p:sp>
        <p:nvSpPr>
          <p:cNvPr id="17" name="Rectangle 16"/>
          <p:cNvSpPr/>
          <p:nvPr/>
        </p:nvSpPr>
        <p:spPr>
          <a:xfrm>
            <a:off x="0" y="743694"/>
            <a:ext cx="5796136" cy="37654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Tx/>
              <a:buChar char="-"/>
            </a:pPr>
            <a:r>
              <a:rPr lang="vi-VN" sz="1400" b="1" dirty="0">
                <a:solidFill>
                  <a:srgbClr val="31247F"/>
                </a:solidFill>
                <a:latin typeface="Calibri" pitchFamily="34" charset="0"/>
                <a:cs typeface="Calibri" pitchFamily="34" charset="0"/>
              </a:rPr>
              <a:t>Sestrinstvo je najveća pojedinačna zdravstvena profesija na svijetu. Planiranje radne snage presudno je za osiguravanje ponude s potražnjom koju zahtijeva zdravstveni sustav kako bi se stvorila održiva radna snaga, ali planiranje radne snage često se umanjuje ili </a:t>
            </a:r>
            <a:r>
              <a:rPr lang="vi-VN" sz="1400" b="1" dirty="0" smtClean="0">
                <a:solidFill>
                  <a:srgbClr val="31247F"/>
                </a:solidFill>
                <a:latin typeface="Calibri" pitchFamily="34" charset="0"/>
                <a:cs typeface="Calibri" pitchFamily="34" charset="0"/>
              </a:rPr>
              <a:t>zanemaruje.</a:t>
            </a:r>
            <a:endParaRPr lang="hr-HR" sz="1400" b="1" dirty="0" smtClean="0">
              <a:solidFill>
                <a:srgbClr val="31247F"/>
              </a:solidFill>
              <a:latin typeface="Calibri" pitchFamily="34" charset="0"/>
              <a:cs typeface="Calibri" pitchFamily="34" charset="0"/>
            </a:endParaRPr>
          </a:p>
          <a:p>
            <a:pPr marL="285750" indent="-285750" algn="just">
              <a:buFontTx/>
              <a:buChar char="-"/>
            </a:pPr>
            <a:r>
              <a:rPr lang="vi-VN" sz="1400" b="1" dirty="0" smtClean="0">
                <a:solidFill>
                  <a:srgbClr val="31247F"/>
                </a:solidFill>
                <a:latin typeface="Calibri" pitchFamily="34" charset="0"/>
                <a:cs typeface="Calibri" pitchFamily="34" charset="0"/>
              </a:rPr>
              <a:t>Manjak </a:t>
            </a:r>
            <a:r>
              <a:rPr lang="vi-VN" sz="1400" b="1" dirty="0">
                <a:solidFill>
                  <a:srgbClr val="31247F"/>
                </a:solidFill>
                <a:latin typeface="Calibri" pitchFamily="34" charset="0"/>
                <a:cs typeface="Calibri" pitchFamily="34" charset="0"/>
              </a:rPr>
              <a:t>medicinskih sestara ne može se riješiti izolirano od širokih problema zdravstvenog sustava. Ako se pravilno financira i učinkovito usmjeri, strateško planiranje radne snage može biti moćan alat za poboljšanje dostupnosti, pristupačnosti i kvalitete radne </a:t>
            </a:r>
            <a:r>
              <a:rPr lang="vi-VN" sz="1400" b="1" dirty="0" smtClean="0">
                <a:solidFill>
                  <a:srgbClr val="31247F"/>
                </a:solidFill>
                <a:latin typeface="Calibri" pitchFamily="34" charset="0"/>
                <a:cs typeface="Calibri" pitchFamily="34" charset="0"/>
              </a:rPr>
              <a:t>snage.</a:t>
            </a:r>
            <a:endParaRPr lang="hr-HR" sz="1400" b="1" dirty="0" smtClean="0">
              <a:solidFill>
                <a:srgbClr val="31247F"/>
              </a:solidFill>
              <a:latin typeface="Calibri" pitchFamily="34" charset="0"/>
              <a:cs typeface="Calibri" pitchFamily="34" charset="0"/>
            </a:endParaRPr>
          </a:p>
          <a:p>
            <a:pPr marL="285750" indent="-285750" algn="just">
              <a:buFontTx/>
              <a:buChar char="-"/>
            </a:pPr>
            <a:r>
              <a:rPr lang="vi-VN" sz="1400" b="1" dirty="0" smtClean="0">
                <a:solidFill>
                  <a:srgbClr val="31247F"/>
                </a:solidFill>
                <a:latin typeface="Calibri" pitchFamily="34" charset="0"/>
                <a:cs typeface="Calibri" pitchFamily="34" charset="0"/>
              </a:rPr>
              <a:t>To </a:t>
            </a:r>
            <a:r>
              <a:rPr lang="vi-VN" sz="1400" b="1" dirty="0">
                <a:solidFill>
                  <a:srgbClr val="31247F"/>
                </a:solidFill>
                <a:latin typeface="Calibri" pitchFamily="34" charset="0"/>
                <a:cs typeface="Calibri" pitchFamily="34" charset="0"/>
              </a:rPr>
              <a:t>može imati oblik predviđanja budućih potreba (radna snaga, kompetencije, kombinacija vještina, broj) i analiza implikacije različitih vjerojatnih scenarija. </a:t>
            </a:r>
          </a:p>
          <a:p>
            <a:pPr marL="285750" indent="-285750" algn="just">
              <a:buFontTx/>
              <a:buChar char="-"/>
            </a:pPr>
            <a:r>
              <a:rPr lang="hr-HR" sz="1400" b="1" dirty="0" smtClean="0">
                <a:solidFill>
                  <a:srgbClr val="31247F"/>
                </a:solidFill>
                <a:latin typeface="Calibri" pitchFamily="34" charset="0"/>
                <a:cs typeface="Calibri" pitchFamily="34" charset="0"/>
              </a:rPr>
              <a:t>P</a:t>
            </a:r>
            <a:r>
              <a:rPr lang="vi-VN" sz="1400" b="1" dirty="0" smtClean="0">
                <a:solidFill>
                  <a:srgbClr val="31247F"/>
                </a:solidFill>
                <a:latin typeface="Calibri" pitchFamily="34" charset="0"/>
                <a:cs typeface="Calibri" pitchFamily="34" charset="0"/>
              </a:rPr>
              <a:t>laniranje </a:t>
            </a:r>
            <a:r>
              <a:rPr lang="vi-VN" sz="1400" b="1" dirty="0">
                <a:solidFill>
                  <a:srgbClr val="31247F"/>
                </a:solidFill>
                <a:latin typeface="Calibri" pitchFamily="34" charset="0"/>
                <a:cs typeface="Calibri" pitchFamily="34" charset="0"/>
              </a:rPr>
              <a:t>radne snage predstavlja sredstvo za postizanje poboljšanja zdravstvenih usluga i zdravlja stanovništva povećanjem dostupnosti medicinskih sestara koje imaju odgovarajuće obrazovanje, kako sada tako i u budućnosti</a:t>
            </a:r>
            <a:r>
              <a:rPr lang="vi-VN" sz="1400" b="1" dirty="0" smtClean="0">
                <a:solidFill>
                  <a:srgbClr val="31247F"/>
                </a:solidFill>
                <a:latin typeface="Calibri" pitchFamily="34" charset="0"/>
                <a:cs typeface="Calibri" pitchFamily="34" charset="0"/>
              </a:rPr>
              <a:t>.</a:t>
            </a:r>
            <a:endParaRPr lang="vi-VN" sz="1400" b="1" dirty="0">
              <a:solidFill>
                <a:srgbClr val="31247F"/>
              </a:solidFill>
              <a:latin typeface="Calibri" pitchFamily="34" charset="0"/>
              <a:cs typeface="Calibri" pitchFamily="34" charset="0"/>
            </a:endParaRPr>
          </a:p>
        </p:txBody>
      </p:sp>
    </p:spTree>
    <p:extLst>
      <p:ext uri="{BB962C8B-B14F-4D97-AF65-F5344CB8AC3E}">
        <p14:creationId xmlns:p14="http://schemas.microsoft.com/office/powerpoint/2010/main" val="154275330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457200" y="-18256"/>
            <a:ext cx="8229600" cy="1143000"/>
          </a:xfrm>
        </p:spPr>
        <p:txBody>
          <a:bodyPr>
            <a:noAutofit/>
          </a:bodyPr>
          <a:lstStyle/>
          <a:p>
            <a:pPr marL="0" indent="0"/>
            <a:r>
              <a:rPr lang="hr-HR" sz="2800" b="1" dirty="0" smtClean="0">
                <a:solidFill>
                  <a:srgbClr val="C3348E"/>
                </a:solidFill>
                <a:latin typeface="+mn-lt"/>
              </a:rPr>
              <a:t>Ostavština godine medicinskih sestara i primalja</a:t>
            </a:r>
            <a:endParaRPr lang="hr-HR" sz="2800" b="1" dirty="0">
              <a:solidFill>
                <a:srgbClr val="C3348E"/>
              </a:solidFill>
              <a:latin typeface="+mn-lt"/>
            </a:endParaRPr>
          </a:p>
        </p:txBody>
      </p:sp>
      <p:sp>
        <p:nvSpPr>
          <p:cNvPr id="17" name="Rectangle 16"/>
          <p:cNvSpPr/>
          <p:nvPr/>
        </p:nvSpPr>
        <p:spPr>
          <a:xfrm>
            <a:off x="0" y="1031726"/>
            <a:ext cx="5796136" cy="37654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Tx/>
              <a:buChar char="-"/>
            </a:pPr>
            <a:r>
              <a:rPr lang="vi-VN" sz="1400" b="1" dirty="0">
                <a:solidFill>
                  <a:srgbClr val="31247F"/>
                </a:solidFill>
                <a:latin typeface="Calibri" pitchFamily="34" charset="0"/>
                <a:cs typeface="Calibri" pitchFamily="34" charset="0"/>
              </a:rPr>
              <a:t>Međunarodni dan medicinskih sestara 2020. drugačiji je od bilo kojeg Međunarodnog dana medicinskih sestara prije. Ove godine ne slavimo samo dan ili tjedan. Godina 2020. cijela je godina naša! Kakva će biti ostavština 2020. godine, Međunarodne godine medicinskih sestara i primalja</a:t>
            </a:r>
            <a:r>
              <a:rPr lang="vi-VN" sz="1400" b="1" dirty="0" smtClean="0">
                <a:solidFill>
                  <a:srgbClr val="31247F"/>
                </a:solidFill>
                <a:latin typeface="Calibri" pitchFamily="34" charset="0"/>
                <a:cs typeface="Calibri" pitchFamily="34" charset="0"/>
              </a:rPr>
              <a:t>?</a:t>
            </a:r>
            <a:endParaRPr lang="hr-HR" sz="1400" b="1" dirty="0" smtClean="0">
              <a:solidFill>
                <a:srgbClr val="31247F"/>
              </a:solidFill>
              <a:latin typeface="Calibri" pitchFamily="34" charset="0"/>
              <a:cs typeface="Calibri" pitchFamily="34" charset="0"/>
            </a:endParaRPr>
          </a:p>
          <a:p>
            <a:pPr marL="285750" indent="-285750" algn="just">
              <a:buFontTx/>
              <a:buChar char="-"/>
            </a:pPr>
            <a:r>
              <a:rPr lang="vi-VN" sz="1400" b="1" dirty="0">
                <a:solidFill>
                  <a:srgbClr val="31247F"/>
                </a:solidFill>
                <a:latin typeface="Calibri" pitchFamily="34" charset="0"/>
                <a:cs typeface="Calibri" pitchFamily="34" charset="0"/>
              </a:rPr>
              <a:t>Nema sumnje da je fantastično imati priznanje sestrinstva na globalnoj razini i trebali bismo slaviti uvažavanje onoga što sestrinstvo radi, dokle smo došli i koliko smo postigli, ali još je nešto važnije od </a:t>
            </a:r>
            <a:r>
              <a:rPr lang="vi-VN" sz="1400" b="1" dirty="0" smtClean="0">
                <a:solidFill>
                  <a:srgbClr val="31247F"/>
                </a:solidFill>
                <a:latin typeface="Calibri" pitchFamily="34" charset="0"/>
                <a:cs typeface="Calibri" pitchFamily="34" charset="0"/>
              </a:rPr>
              <a:t>toga!</a:t>
            </a:r>
            <a:endParaRPr lang="hr-HR" sz="1400" b="1" dirty="0" smtClean="0">
              <a:solidFill>
                <a:srgbClr val="31247F"/>
              </a:solidFill>
              <a:latin typeface="Calibri" pitchFamily="34" charset="0"/>
              <a:cs typeface="Calibri" pitchFamily="34" charset="0"/>
            </a:endParaRPr>
          </a:p>
          <a:p>
            <a:pPr marL="285750" indent="-285750" algn="just">
              <a:buFontTx/>
              <a:buChar char="-"/>
            </a:pPr>
            <a:r>
              <a:rPr lang="vi-VN" sz="1400" b="1" dirty="0" smtClean="0">
                <a:solidFill>
                  <a:srgbClr val="31247F"/>
                </a:solidFill>
                <a:latin typeface="Calibri" pitchFamily="34" charset="0"/>
                <a:cs typeface="Calibri" pitchFamily="34" charset="0"/>
              </a:rPr>
              <a:t>Ovu </a:t>
            </a:r>
            <a:r>
              <a:rPr lang="vi-VN" sz="1400" b="1" dirty="0">
                <a:solidFill>
                  <a:srgbClr val="31247F"/>
                </a:solidFill>
                <a:latin typeface="Calibri" pitchFamily="34" charset="0"/>
                <a:cs typeface="Calibri" pitchFamily="34" charset="0"/>
              </a:rPr>
              <a:t>godinu moramo iskoristiti kao priliku da napravimo značajnu promjenu u pogledu na sestrinstvo i učinimo veliko ulaganje u sestrinstvo kakvo želimo </a:t>
            </a:r>
            <a:r>
              <a:rPr lang="vi-VN" sz="1400" b="1" dirty="0" smtClean="0">
                <a:solidFill>
                  <a:srgbClr val="31247F"/>
                </a:solidFill>
                <a:latin typeface="Calibri" pitchFamily="34" charset="0"/>
                <a:cs typeface="Calibri" pitchFamily="34" charset="0"/>
              </a:rPr>
              <a:t>vidjeti.</a:t>
            </a:r>
            <a:endParaRPr lang="hr-HR" sz="1400" b="1" dirty="0" smtClean="0">
              <a:solidFill>
                <a:srgbClr val="31247F"/>
              </a:solidFill>
              <a:latin typeface="Calibri" pitchFamily="34" charset="0"/>
              <a:cs typeface="Calibri" pitchFamily="34" charset="0"/>
            </a:endParaRPr>
          </a:p>
          <a:p>
            <a:pPr marL="285750" indent="-285750" algn="just">
              <a:buFontTx/>
              <a:buChar char="-"/>
            </a:pPr>
            <a:r>
              <a:rPr lang="vi-VN" sz="1400" b="1" dirty="0" smtClean="0">
                <a:solidFill>
                  <a:srgbClr val="31247F"/>
                </a:solidFill>
                <a:latin typeface="Calibri" pitchFamily="34" charset="0"/>
                <a:cs typeface="Calibri" pitchFamily="34" charset="0"/>
              </a:rPr>
              <a:t>Potrebno </a:t>
            </a:r>
            <a:r>
              <a:rPr lang="vi-VN" sz="1400" b="1" dirty="0">
                <a:solidFill>
                  <a:srgbClr val="31247F"/>
                </a:solidFill>
                <a:latin typeface="Calibri" pitchFamily="34" charset="0"/>
                <a:cs typeface="Calibri" pitchFamily="34" charset="0"/>
              </a:rPr>
              <a:t>nam je to priznanje kako bismo rezultirali promocijom sestrinstva na rukovodećim pozicijama i promijenili imidž sestrinstva. 2020. nije samo vrijeme za slavlje, nego i za trajne </a:t>
            </a:r>
            <a:r>
              <a:rPr lang="vi-VN" sz="1400" b="1" dirty="0" smtClean="0">
                <a:solidFill>
                  <a:srgbClr val="31247F"/>
                </a:solidFill>
                <a:latin typeface="Calibri" pitchFamily="34" charset="0"/>
                <a:cs typeface="Calibri" pitchFamily="34" charset="0"/>
              </a:rPr>
              <a:t>promjene</a:t>
            </a:r>
            <a:r>
              <a:rPr lang="hr-HR" sz="1400" b="1" dirty="0" smtClean="0">
                <a:solidFill>
                  <a:srgbClr val="31247F"/>
                </a:solidFill>
                <a:latin typeface="Calibri" pitchFamily="34" charset="0"/>
                <a:cs typeface="Calibri" pitchFamily="34" charset="0"/>
              </a:rPr>
              <a:t>.</a:t>
            </a:r>
            <a:endParaRPr lang="vi-VN" sz="1400" b="1" dirty="0">
              <a:solidFill>
                <a:srgbClr val="31247F"/>
              </a:solidFill>
              <a:latin typeface="Calibri" pitchFamily="34" charset="0"/>
              <a:cs typeface="Calibri" pitchFamily="34" charset="0"/>
            </a:endParaRPr>
          </a:p>
        </p:txBody>
      </p:sp>
      <p:pic>
        <p:nvPicPr>
          <p:cNvPr id="20" name="Picture 1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843221"/>
            <a:ext cx="9144000" cy="2014780"/>
          </a:xfrm>
          <a:prstGeom prst="rect">
            <a:avLst/>
          </a:prstGeom>
          <a:noFill/>
          <a:ln>
            <a:noFill/>
          </a:ln>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2160" y="908720"/>
            <a:ext cx="2616139" cy="378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486868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052736"/>
            <a:ext cx="4040188" cy="639762"/>
          </a:xfrm>
          <a:solidFill>
            <a:schemeClr val="accent4">
              <a:lumMod val="20000"/>
              <a:lumOff val="80000"/>
            </a:schemeClr>
          </a:solidFill>
        </p:spPr>
        <p:txBody>
          <a:bodyPr anchor="ctr">
            <a:normAutofit/>
          </a:bodyPr>
          <a:lstStyle/>
          <a:p>
            <a:pPr algn="ctr"/>
            <a:r>
              <a:rPr lang="hr-HR" sz="2200" dirty="0">
                <a:solidFill>
                  <a:srgbClr val="31247F"/>
                </a:solidFill>
              </a:rPr>
              <a:t>Koje promjene želimo vidjeti?</a:t>
            </a:r>
          </a:p>
        </p:txBody>
      </p:sp>
      <p:sp>
        <p:nvSpPr>
          <p:cNvPr id="4" name="Content Placeholder 3"/>
          <p:cNvSpPr>
            <a:spLocks noGrp="1"/>
          </p:cNvSpPr>
          <p:nvPr>
            <p:ph sz="half" idx="2"/>
          </p:nvPr>
        </p:nvSpPr>
        <p:spPr>
          <a:xfrm>
            <a:off x="457200" y="1692498"/>
            <a:ext cx="4040188" cy="4320000"/>
          </a:xfrm>
          <a:solidFill>
            <a:schemeClr val="accent4">
              <a:lumMod val="20000"/>
              <a:lumOff val="80000"/>
            </a:schemeClr>
          </a:solidFill>
        </p:spPr>
        <p:txBody>
          <a:bodyPr>
            <a:normAutofit/>
          </a:bodyPr>
          <a:lstStyle/>
          <a:p>
            <a:pPr algn="just"/>
            <a:r>
              <a:rPr lang="hr-HR" sz="1400" b="1" dirty="0">
                <a:solidFill>
                  <a:srgbClr val="C3348E"/>
                </a:solidFill>
              </a:rPr>
              <a:t>Prvenstveno trebamo poduzeti korake u vezi nedostatka broja medicinskih sestara. To znači zapošljavanje više medicinskih sestara i zadržavanje medicinskih sestara koje već imamo. Kako ćemo to učiniti? Poboljšati radne uvjete, plaće, poštovanje, vrijednosti, nagrade</a:t>
            </a:r>
            <a:r>
              <a:rPr lang="hr-HR" sz="1400" b="1" dirty="0" smtClean="0">
                <a:solidFill>
                  <a:srgbClr val="C3348E"/>
                </a:solidFill>
              </a:rPr>
              <a:t>.</a:t>
            </a:r>
          </a:p>
          <a:p>
            <a:pPr algn="just"/>
            <a:r>
              <a:rPr lang="hr-HR" sz="1400" b="1" dirty="0" smtClean="0">
                <a:solidFill>
                  <a:srgbClr val="C3348E"/>
                </a:solidFill>
              </a:rPr>
              <a:t>Drugo</a:t>
            </a:r>
            <a:r>
              <a:rPr lang="hr-HR" sz="1400" b="1" dirty="0">
                <a:solidFill>
                  <a:srgbClr val="C3348E"/>
                </a:solidFill>
              </a:rPr>
              <a:t>, moramo osloboditi potencijal medicinskih sestara i proširiti sestrinske kompetencije, jer su one ključne za rješavanje globalnog zdravstvenog programa, novih modela skrbi, kroničnih bolesti itd</a:t>
            </a:r>
            <a:r>
              <a:rPr lang="hr-HR" sz="1400" b="1" dirty="0" smtClean="0">
                <a:solidFill>
                  <a:srgbClr val="C3348E"/>
                </a:solidFill>
              </a:rPr>
              <a:t>.</a:t>
            </a:r>
          </a:p>
          <a:p>
            <a:pPr algn="just"/>
            <a:r>
              <a:rPr lang="hr-HR" sz="1400" b="1" dirty="0">
                <a:solidFill>
                  <a:srgbClr val="C3348E"/>
                </a:solidFill>
              </a:rPr>
              <a:t>Treće, vrijeme je za razbijanje mitova o sestrinstvu, baš kao što se ideja što znači biti žena odvaja od starih tradicionalnih stereotipa. Kako bismo riješili nejednakost u svijetu, moramo se pozabaviti nejednakostima u svojoj profesiji i podići status sestrinstva</a:t>
            </a:r>
            <a:r>
              <a:rPr lang="hr-HR" sz="1400" b="1" dirty="0" smtClean="0">
                <a:solidFill>
                  <a:srgbClr val="C3348E"/>
                </a:solidFill>
              </a:rPr>
              <a:t>.</a:t>
            </a:r>
            <a:endParaRPr lang="hr-HR" sz="1400" b="1" dirty="0">
              <a:solidFill>
                <a:srgbClr val="C3348E"/>
              </a:solidFill>
            </a:endParaRPr>
          </a:p>
        </p:txBody>
      </p:sp>
      <p:sp>
        <p:nvSpPr>
          <p:cNvPr id="5" name="Text Placeholder 4"/>
          <p:cNvSpPr>
            <a:spLocks noGrp="1"/>
          </p:cNvSpPr>
          <p:nvPr>
            <p:ph type="body" sz="quarter" idx="3"/>
          </p:nvPr>
        </p:nvSpPr>
        <p:spPr>
          <a:xfrm>
            <a:off x="4645025" y="1052736"/>
            <a:ext cx="4041775" cy="639762"/>
          </a:xfrm>
          <a:solidFill>
            <a:schemeClr val="accent4">
              <a:lumMod val="20000"/>
              <a:lumOff val="80000"/>
            </a:schemeClr>
          </a:solidFill>
        </p:spPr>
        <p:txBody>
          <a:bodyPr anchor="ctr">
            <a:normAutofit fontScale="92500" lnSpcReduction="20000"/>
          </a:bodyPr>
          <a:lstStyle/>
          <a:p>
            <a:pPr algn="ctr"/>
            <a:r>
              <a:rPr lang="hr-HR" dirty="0">
                <a:solidFill>
                  <a:srgbClr val="31247F"/>
                </a:solidFill>
              </a:rPr>
              <a:t>Kako možemo izvršiti te promjene?</a:t>
            </a:r>
          </a:p>
        </p:txBody>
      </p:sp>
      <p:sp>
        <p:nvSpPr>
          <p:cNvPr id="6" name="Content Placeholder 5"/>
          <p:cNvSpPr>
            <a:spLocks noGrp="1"/>
          </p:cNvSpPr>
          <p:nvPr>
            <p:ph sz="quarter" idx="4"/>
          </p:nvPr>
        </p:nvSpPr>
        <p:spPr>
          <a:xfrm>
            <a:off x="4645025" y="1692498"/>
            <a:ext cx="4041775" cy="4320000"/>
          </a:xfrm>
          <a:solidFill>
            <a:schemeClr val="accent4">
              <a:lumMod val="20000"/>
              <a:lumOff val="80000"/>
            </a:schemeClr>
          </a:solidFill>
        </p:spPr>
        <p:txBody>
          <a:bodyPr>
            <a:normAutofit lnSpcReduction="10000"/>
          </a:bodyPr>
          <a:lstStyle/>
          <a:p>
            <a:pPr algn="just"/>
            <a:r>
              <a:rPr lang="hr-HR" sz="1400" b="1" dirty="0">
                <a:solidFill>
                  <a:srgbClr val="C3348E"/>
                </a:solidFill>
              </a:rPr>
              <a:t>Da bismo postigli ove promjene, potrebne su nam jače i učinkovitije nacionalne udruge u sestrinstvu</a:t>
            </a:r>
            <a:r>
              <a:rPr lang="hr-HR" sz="1400" b="1" dirty="0" smtClean="0">
                <a:solidFill>
                  <a:srgbClr val="C3348E"/>
                </a:solidFill>
              </a:rPr>
              <a:t>.</a:t>
            </a:r>
          </a:p>
          <a:p>
            <a:pPr algn="just"/>
            <a:r>
              <a:rPr lang="hr-HR" sz="1400" b="1" dirty="0">
                <a:solidFill>
                  <a:srgbClr val="C3348E"/>
                </a:solidFill>
              </a:rPr>
              <a:t>Nacionalne radne snage pružaju temelj sestrinske solidarnosti i kohezije u sestrinskoj profesiji. Moramo okupiti sve članove kako bi promovirali i unaprijedili sestrinstvo u potrazi za poboljšanim i boljim zdravljem bolesnika</a:t>
            </a:r>
            <a:r>
              <a:rPr lang="hr-HR" sz="1400" b="1" dirty="0" smtClean="0">
                <a:solidFill>
                  <a:srgbClr val="C3348E"/>
                </a:solidFill>
              </a:rPr>
              <a:t>.</a:t>
            </a:r>
          </a:p>
          <a:p>
            <a:pPr algn="just"/>
            <a:r>
              <a:rPr lang="hr-HR" sz="1400" b="1" dirty="0">
                <a:solidFill>
                  <a:srgbClr val="C3348E"/>
                </a:solidFill>
              </a:rPr>
              <a:t>Kao najpouzdanija i najveća zdravstvena profesija, sestrinske udruge mogu biti neizmjerno snažna sila za promjene i poboljšanja. </a:t>
            </a:r>
            <a:endParaRPr lang="hr-HR" sz="1400" b="1" dirty="0" smtClean="0">
              <a:solidFill>
                <a:srgbClr val="C3348E"/>
              </a:solidFill>
            </a:endParaRPr>
          </a:p>
          <a:p>
            <a:pPr algn="just"/>
            <a:r>
              <a:rPr lang="hr-HR" sz="1400" b="1" dirty="0">
                <a:solidFill>
                  <a:srgbClr val="C3348E"/>
                </a:solidFill>
              </a:rPr>
              <a:t>Nacionalne udruge predstavljaju snagu - ne samo za poboljšanje u skrbi i zdravstvu - već i za društvene promjene, za prava, za pravdu, za pojedinca, obitelji i zajednice</a:t>
            </a:r>
            <a:r>
              <a:rPr lang="hr-HR" sz="1400" b="1" dirty="0" smtClean="0">
                <a:solidFill>
                  <a:srgbClr val="C3348E"/>
                </a:solidFill>
              </a:rPr>
              <a:t>.</a:t>
            </a:r>
          </a:p>
          <a:p>
            <a:pPr algn="just"/>
            <a:r>
              <a:rPr lang="hr-HR" sz="1400" b="1" dirty="0">
                <a:solidFill>
                  <a:srgbClr val="C3348E"/>
                </a:solidFill>
              </a:rPr>
              <a:t>Medicinske sestre imaju vrlo jasna načela i vrijednosti usredotočenosti na ljude, jednakost i podupiranje prava i to je ono što nam daje opravdanje i vjerodostojnost angažirati se i djelovati kao zagovornici tih načela</a:t>
            </a:r>
            <a:r>
              <a:rPr lang="hr-HR" sz="1400" b="1" dirty="0" smtClean="0">
                <a:solidFill>
                  <a:srgbClr val="C3348E"/>
                </a:solidFill>
              </a:rPr>
              <a:t>.</a:t>
            </a:r>
            <a:endParaRPr lang="en-US" sz="1400" b="1" dirty="0">
              <a:solidFill>
                <a:srgbClr val="C3348E"/>
              </a:solidFill>
            </a:endParaRPr>
          </a:p>
        </p:txBody>
      </p:sp>
      <p:sp>
        <p:nvSpPr>
          <p:cNvPr id="7" name="Title 2"/>
          <p:cNvSpPr>
            <a:spLocks noGrp="1"/>
          </p:cNvSpPr>
          <p:nvPr>
            <p:ph type="title"/>
          </p:nvPr>
        </p:nvSpPr>
        <p:spPr>
          <a:xfrm>
            <a:off x="457200" y="-18256"/>
            <a:ext cx="8229600" cy="1143000"/>
          </a:xfrm>
        </p:spPr>
        <p:txBody>
          <a:bodyPr>
            <a:noAutofit/>
          </a:bodyPr>
          <a:lstStyle/>
          <a:p>
            <a:pPr marL="0" indent="0"/>
            <a:r>
              <a:rPr lang="hr-HR" sz="2800" b="1" dirty="0" smtClean="0">
                <a:solidFill>
                  <a:srgbClr val="C3348E"/>
                </a:solidFill>
                <a:latin typeface="+mn-lt"/>
              </a:rPr>
              <a:t>Ostavština godine medicinskih sestara i primalja</a:t>
            </a:r>
            <a:endParaRPr lang="hr-HR" sz="2800" b="1" dirty="0">
              <a:solidFill>
                <a:srgbClr val="C3348E"/>
              </a:solidFill>
              <a:latin typeface="+mn-lt"/>
            </a:endParaRPr>
          </a:p>
        </p:txBody>
      </p:sp>
      <p:sp>
        <p:nvSpPr>
          <p:cNvPr id="8" name="Rectangle 7"/>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11" name="Picture 4" descr="C:\Users\SandroV\Desktop\Logo &amp; pics box\International Council of Nurses.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808270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10" name="Picture 4" descr="C:\Users\SandroV\Desktop\Logo &amp; pics box\International Council of Nurses.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5">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5381625" y="2183854"/>
            <a:ext cx="3762375" cy="3981450"/>
          </a:xfrm>
          <a:prstGeom prst="rect">
            <a:avLst/>
          </a:prstGeom>
        </p:spPr>
      </p:pic>
      <p:sp>
        <p:nvSpPr>
          <p:cNvPr id="12" name="Title 2"/>
          <p:cNvSpPr>
            <a:spLocks noGrp="1"/>
          </p:cNvSpPr>
          <p:nvPr>
            <p:ph type="title"/>
          </p:nvPr>
        </p:nvSpPr>
        <p:spPr>
          <a:xfrm>
            <a:off x="457200" y="-18256"/>
            <a:ext cx="8229600" cy="1143000"/>
          </a:xfrm>
        </p:spPr>
        <p:txBody>
          <a:bodyPr>
            <a:noAutofit/>
          </a:bodyPr>
          <a:lstStyle/>
          <a:p>
            <a:pPr marL="0" indent="0"/>
            <a:r>
              <a:rPr lang="hr-HR" sz="6600" b="1" smtClean="0">
                <a:solidFill>
                  <a:srgbClr val="C3348E"/>
                </a:solidFill>
                <a:effectLst>
                  <a:outerShdw blurRad="38100" dist="38100" dir="2700000" algn="tl">
                    <a:srgbClr val="000000">
                      <a:alpha val="43137"/>
                    </a:srgbClr>
                  </a:outerShdw>
                </a:effectLst>
                <a:latin typeface="+mn-lt"/>
              </a:rPr>
              <a:t>SNAGA SESTRINSTVA</a:t>
            </a:r>
            <a:endParaRPr lang="hr-HR" sz="6600" b="1" dirty="0">
              <a:solidFill>
                <a:srgbClr val="C3348E"/>
              </a:solidFill>
              <a:effectLst>
                <a:outerShdw blurRad="38100" dist="38100" dir="2700000" algn="tl">
                  <a:srgbClr val="000000">
                    <a:alpha val="43137"/>
                  </a:srgbClr>
                </a:outerShdw>
              </a:effectLst>
              <a:latin typeface="+mn-lt"/>
            </a:endParaRPr>
          </a:p>
        </p:txBody>
      </p:sp>
      <p:sp>
        <p:nvSpPr>
          <p:cNvPr id="13" name="Rectangle 12"/>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16" name="Picture 4" descr="C:\Users\SandroV\Desktop\Logo &amp; pics box\International Council of Nurses.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16"/>
          <p:cNvSpPr/>
          <p:nvPr/>
        </p:nvSpPr>
        <p:spPr>
          <a:xfrm>
            <a:off x="0" y="1340768"/>
            <a:ext cx="5796136" cy="38884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Tx/>
              <a:buChar char="-"/>
            </a:pPr>
            <a:r>
              <a:rPr lang="vi-VN" sz="1400" b="1" dirty="0">
                <a:solidFill>
                  <a:srgbClr val="31247F"/>
                </a:solidFill>
                <a:latin typeface="Calibri" pitchFamily="34" charset="0"/>
                <a:cs typeface="Calibri" pitchFamily="34" charset="0"/>
              </a:rPr>
              <a:t>Ne podcjenjujte snagu koju imamo: snagu u brojkama, udruženjima, povjerenje i vjerodostojnost izvanredne prirode posla koji </a:t>
            </a:r>
            <a:r>
              <a:rPr lang="vi-VN" sz="1400" b="1" dirty="0" smtClean="0">
                <a:solidFill>
                  <a:srgbClr val="31247F"/>
                </a:solidFill>
                <a:latin typeface="Calibri" pitchFamily="34" charset="0"/>
                <a:cs typeface="Calibri" pitchFamily="34" charset="0"/>
              </a:rPr>
              <a:t>obavljamo.</a:t>
            </a:r>
            <a:endParaRPr lang="hr-HR" sz="1400" b="1" dirty="0" smtClean="0">
              <a:solidFill>
                <a:srgbClr val="31247F"/>
              </a:solidFill>
              <a:latin typeface="Calibri" pitchFamily="34" charset="0"/>
              <a:cs typeface="Calibri" pitchFamily="34" charset="0"/>
            </a:endParaRPr>
          </a:p>
          <a:p>
            <a:pPr marL="285750" indent="-285750" algn="just">
              <a:buFontTx/>
              <a:buChar char="-"/>
            </a:pPr>
            <a:r>
              <a:rPr lang="vi-VN" sz="1400" b="1" dirty="0" smtClean="0">
                <a:solidFill>
                  <a:srgbClr val="31247F"/>
                </a:solidFill>
                <a:latin typeface="Calibri" pitchFamily="34" charset="0"/>
                <a:cs typeface="Calibri" pitchFamily="34" charset="0"/>
              </a:rPr>
              <a:t>Da</a:t>
            </a:r>
            <a:r>
              <a:rPr lang="vi-VN" sz="1400" b="1" dirty="0">
                <a:solidFill>
                  <a:srgbClr val="31247F"/>
                </a:solidFill>
                <a:latin typeface="Calibri" pitchFamily="34" charset="0"/>
                <a:cs typeface="Calibri" pitchFamily="34" charset="0"/>
              </a:rPr>
              <a:t>, učinili smo toliko, ali još toga možemo učiniti! Snaga i potencijal za ono što možemo učiniti ne samo za sebe, već i za zdravlje na globalnoj razini su neograničene! Ali moramo imati organizaciju i koheziju. Već imamo strukture i na tome bismo trebali graditi budućnost. </a:t>
            </a:r>
          </a:p>
          <a:p>
            <a:endParaRPr lang="hr-HR" sz="1400" b="1" dirty="0" smtClean="0">
              <a:solidFill>
                <a:srgbClr val="31247F"/>
              </a:solidFill>
              <a:latin typeface="Calibri" pitchFamily="34" charset="0"/>
              <a:cs typeface="Calibri" pitchFamily="34" charset="0"/>
            </a:endParaRPr>
          </a:p>
          <a:p>
            <a:endParaRPr lang="hr-HR" sz="1400" b="1" dirty="0">
              <a:solidFill>
                <a:srgbClr val="31247F"/>
              </a:solidFill>
              <a:latin typeface="Calibri" pitchFamily="34" charset="0"/>
              <a:cs typeface="Calibri" pitchFamily="34" charset="0"/>
            </a:endParaRPr>
          </a:p>
          <a:p>
            <a:pPr algn="ctr"/>
            <a:r>
              <a:rPr lang="vi-VN" sz="2000" b="1" dirty="0" smtClean="0">
                <a:solidFill>
                  <a:srgbClr val="C3348E"/>
                </a:solidFill>
                <a:latin typeface="Calibri" pitchFamily="34" charset="0"/>
                <a:cs typeface="Calibri" pitchFamily="34" charset="0"/>
              </a:rPr>
              <a:t>2020</a:t>
            </a:r>
            <a:r>
              <a:rPr lang="vi-VN" sz="2000" b="1" dirty="0">
                <a:solidFill>
                  <a:srgbClr val="C3348E"/>
                </a:solidFill>
                <a:latin typeface="Calibri" pitchFamily="34" charset="0"/>
                <a:cs typeface="Calibri" pitchFamily="34" charset="0"/>
              </a:rPr>
              <a:t>. godina je početak i nije kraj; to je prilika za započinjanje novog poglavlja, ali to nije naše </a:t>
            </a:r>
            <a:r>
              <a:rPr lang="vi-VN" sz="2000" b="1" dirty="0" smtClean="0">
                <a:solidFill>
                  <a:srgbClr val="C3348E"/>
                </a:solidFill>
                <a:latin typeface="Calibri" pitchFamily="34" charset="0"/>
                <a:cs typeface="Calibri" pitchFamily="34" charset="0"/>
              </a:rPr>
              <a:t>odredište...mi </a:t>
            </a:r>
            <a:r>
              <a:rPr lang="vi-VN" sz="2000" b="1" dirty="0">
                <a:solidFill>
                  <a:srgbClr val="C3348E"/>
                </a:solidFill>
                <a:latin typeface="Calibri" pitchFamily="34" charset="0"/>
                <a:cs typeface="Calibri" pitchFamily="34" charset="0"/>
              </a:rPr>
              <a:t>smo nezamjenjiva i nezaustavljiva sila i zajedno možemo osigurati zdravlje u svijetu</a:t>
            </a:r>
            <a:r>
              <a:rPr lang="vi-VN" sz="2000" b="1" dirty="0" smtClean="0">
                <a:solidFill>
                  <a:srgbClr val="C3348E"/>
                </a:solidFill>
                <a:latin typeface="Calibri" pitchFamily="34" charset="0"/>
                <a:cs typeface="Calibri" pitchFamily="34" charset="0"/>
              </a:rPr>
              <a:t>!</a:t>
            </a:r>
            <a:endParaRPr lang="vi-VN" sz="2000" b="1" dirty="0">
              <a:solidFill>
                <a:srgbClr val="C3348E"/>
              </a:solidFill>
              <a:latin typeface="Calibri" pitchFamily="34" charset="0"/>
              <a:cs typeface="Calibri" pitchFamily="34" charset="0"/>
            </a:endParaRPr>
          </a:p>
        </p:txBody>
      </p:sp>
    </p:spTree>
    <p:extLst>
      <p:ext uri="{BB962C8B-B14F-4D97-AF65-F5344CB8AC3E}">
        <p14:creationId xmlns:p14="http://schemas.microsoft.com/office/powerpoint/2010/main" val="10851864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256" y="6138000"/>
            <a:ext cx="9180512" cy="72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6138000"/>
            <a:ext cx="2359100" cy="720000"/>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8612" y="6138000"/>
            <a:ext cx="2328260" cy="720000"/>
          </a:xfrm>
          <a:prstGeom prst="rect">
            <a:avLst/>
          </a:prstGeom>
        </p:spPr>
      </p:pic>
      <p:pic>
        <p:nvPicPr>
          <p:cNvPr id="5" name="Picture 4" descr="C:\Users\SandroV\Desktop\Logo &amp; pics box\International Council of Nurses.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4908" y="6138000"/>
            <a:ext cx="720000" cy="720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6281" y="1905506"/>
            <a:ext cx="9216562" cy="3046988"/>
          </a:xfrm>
          <a:prstGeom prst="rect">
            <a:avLst/>
          </a:prstGeom>
          <a:noFill/>
        </p:spPr>
        <p:txBody>
          <a:bodyPr wrap="none" rtlCol="0">
            <a:spAutoFit/>
          </a:bodyPr>
          <a:lstStyle/>
          <a:p>
            <a:pPr algn="ctr"/>
            <a:r>
              <a:rPr lang="hr-HR" sz="9600" b="1" dirty="0" smtClean="0">
                <a:solidFill>
                  <a:srgbClr val="C3348E"/>
                </a:solidFill>
                <a:effectLst>
                  <a:outerShdw blurRad="38100" dist="38100" dir="2700000" algn="tl">
                    <a:srgbClr val="000000">
                      <a:alpha val="43137"/>
                    </a:srgbClr>
                  </a:outerShdw>
                </a:effectLst>
              </a:rPr>
              <a:t>#snagasestrinstva</a:t>
            </a:r>
          </a:p>
          <a:p>
            <a:pPr algn="ctr"/>
            <a:r>
              <a:rPr lang="hr-HR" sz="9600" b="1" dirty="0" smtClean="0">
                <a:solidFill>
                  <a:srgbClr val="31247F"/>
                </a:solidFill>
                <a:effectLst>
                  <a:outerShdw blurRad="38100" dist="38100" dir="2700000" algn="tl">
                    <a:srgbClr val="000000">
                      <a:alpha val="43137"/>
                    </a:srgbClr>
                  </a:outerShdw>
                </a:effectLst>
              </a:rPr>
              <a:t>#nursespower</a:t>
            </a:r>
            <a:endParaRPr lang="hr-HR" sz="9600" b="1" dirty="0">
              <a:solidFill>
                <a:srgbClr val="31247F"/>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037592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926</TotalTime>
  <Words>3891</Words>
  <Application>Microsoft Office PowerPoint</Application>
  <PresentationFormat>On-screen Show (4:3)</PresentationFormat>
  <Paragraphs>194</Paragraphs>
  <Slides>27</Slides>
  <Notes>2</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PowerPoint Presentation</vt:lpstr>
      <vt:lpstr>PowerPoint Presentation</vt:lpstr>
      <vt:lpstr>PowerPoint Presentation</vt:lpstr>
      <vt:lpstr>PowerPoint Presentation</vt:lpstr>
      <vt:lpstr>PowerPoint Presentation</vt:lpstr>
      <vt:lpstr>PowerPoint Presentation</vt:lpstr>
      <vt:lpstr>Što je sestrinstvo?</vt:lpstr>
      <vt:lpstr>Što je sestrinstvo?</vt:lpstr>
      <vt:lpstr>Što je sestrinstvo?</vt:lpstr>
      <vt:lpstr>Što je sestrinstvo?</vt:lpstr>
      <vt:lpstr>PowerPoint Presentation</vt:lpstr>
      <vt:lpstr>IZAZOVI PRED SESTRINSTVOM DO ZDRAVLJA U SVIJETU</vt:lpstr>
      <vt:lpstr>IZAZOVI PRED SESTRINSTVOM DO ZDRAVLJA U SVIJETU</vt:lpstr>
      <vt:lpstr>IZAZOVI PRED SESTRINSTVOM DO ZDRAVLJA U SVIJETU</vt:lpstr>
      <vt:lpstr>Korist potencijala medicinskih sestara za zdravlje u svijetu</vt:lpstr>
      <vt:lpstr>Leadership u sestrinsvu - put ka zdravlju u svijetu</vt:lpstr>
      <vt:lpstr>Partnerstva i suradnja, u zdravstvu i izvan njega: prelazak na međusobnu povezanost u leadershipu u sestrinstvu</vt:lpstr>
      <vt:lpstr>Sigurna okolina: sigurnost pacijenata i visoka kvalificiranost medicinskih sestara</vt:lpstr>
      <vt:lpstr>Obrazovanje: priprema medicinskih sestara za praksu i cjeloživotno učenje</vt:lpstr>
      <vt:lpstr>Ljudski resursi: višegodišnji izazov</vt:lpstr>
      <vt:lpstr>Iskorištavanje potencijala tehnologije za poboljšanje zdravstvenih ishoda</vt:lpstr>
      <vt:lpstr>Priznanje i nagrada: kako zdravstveni sustav može spriječiti medicinske sestre da napuste profesiju</vt:lpstr>
      <vt:lpstr>Izgradnja kapaciteta radne snage</vt:lpstr>
      <vt:lpstr>Ostavština godine medicinskih sestara i primalja</vt:lpstr>
      <vt:lpstr>Ostavština godine medicinskih sestara i primalja</vt:lpstr>
      <vt:lpstr>SNAGA SESTRINSTVA</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SandroV</dc:creator>
  <cp:lastModifiedBy>SandroV</cp:lastModifiedBy>
  <cp:revision>56</cp:revision>
  <dcterms:created xsi:type="dcterms:W3CDTF">2020-04-25T10:16:03Z</dcterms:created>
  <dcterms:modified xsi:type="dcterms:W3CDTF">2020-05-03T19:17:09Z</dcterms:modified>
</cp:coreProperties>
</file>